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9"/>
  </p:notesMasterIdLst>
  <p:sldIdLst>
    <p:sldId id="256" r:id="rId2"/>
    <p:sldId id="257" r:id="rId3"/>
    <p:sldId id="258" r:id="rId4"/>
    <p:sldId id="259" r:id="rId5"/>
    <p:sldId id="260" r:id="rId6"/>
    <p:sldId id="261" r:id="rId7"/>
    <p:sldId id="262" r:id="rId8"/>
    <p:sldId id="263" r:id="rId9"/>
    <p:sldId id="304" r:id="rId10"/>
    <p:sldId id="264" r:id="rId11"/>
    <p:sldId id="265" r:id="rId12"/>
    <p:sldId id="266" r:id="rId13"/>
    <p:sldId id="267" r:id="rId14"/>
    <p:sldId id="268" r:id="rId15"/>
    <p:sldId id="269" r:id="rId16"/>
    <p:sldId id="270" r:id="rId17"/>
    <p:sldId id="271" r:id="rId18"/>
    <p:sldId id="272" r:id="rId19"/>
    <p:sldId id="273" r:id="rId20"/>
    <p:sldId id="302" r:id="rId21"/>
    <p:sldId id="275" r:id="rId22"/>
    <p:sldId id="277" r:id="rId23"/>
    <p:sldId id="279" r:id="rId24"/>
    <p:sldId id="306" r:id="rId25"/>
    <p:sldId id="283" r:id="rId26"/>
    <p:sldId id="285" r:id="rId27"/>
    <p:sldId id="286" r:id="rId28"/>
    <p:sldId id="288" r:id="rId29"/>
    <p:sldId id="289" r:id="rId30"/>
    <p:sldId id="307" r:id="rId31"/>
    <p:sldId id="290" r:id="rId32"/>
    <p:sldId id="291" r:id="rId33"/>
    <p:sldId id="292" r:id="rId34"/>
    <p:sldId id="296" r:id="rId35"/>
    <p:sldId id="297" r:id="rId36"/>
    <p:sldId id="299" r:id="rId37"/>
    <p:sldId id="300" r:id="rId3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6405"/>
  </p:normalViewPr>
  <p:slideViewPr>
    <p:cSldViewPr snapToGrid="0">
      <p:cViewPr varScale="1">
        <p:scale>
          <a:sx n="126" d="100"/>
          <a:sy n="126" d="100"/>
        </p:scale>
        <p:origin x="584"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5FE3A6-A3B9-F64D-8BFF-B3D45727605E}" type="datetimeFigureOut">
              <a:rPr lang="en-US" smtClean="0"/>
              <a:t>5/16/26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E15AD3-B056-434F-AC82-62BE130E1531}" type="slidenum">
              <a:rPr lang="en-US" smtClean="0"/>
              <a:t>‹#›</a:t>
            </a:fld>
            <a:endParaRPr lang="en-US"/>
          </a:p>
        </p:txBody>
      </p:sp>
    </p:spTree>
    <p:extLst>
      <p:ext uri="{BB962C8B-B14F-4D97-AF65-F5344CB8AC3E}">
        <p14:creationId xmlns:p14="http://schemas.microsoft.com/office/powerpoint/2010/main" val="19422533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l">
              <a:spcBef>
                <a:spcPts val="0"/>
              </a:spcBef>
              <a:spcAft>
                <a:spcPts val="0"/>
              </a:spcAft>
              <a:buFont typeface="+mj-lt"/>
              <a:buNone/>
            </a:pPr>
            <a:r>
              <a:rPr lang="en-US" sz="1800" b="0" i="0" dirty="0">
                <a:solidFill>
                  <a:srgbClr val="222222"/>
                </a:solidFill>
                <a:effectLst/>
                <a:latin typeface="Aptos" panose="020B0004020202020204" pitchFamily="34" charset="0"/>
              </a:rPr>
              <a:t>To get DDA Authorized Services Summary Report:</a:t>
            </a:r>
          </a:p>
          <a:p>
            <a:pPr marL="0" marR="0" algn="l">
              <a:spcBef>
                <a:spcPts val="0"/>
              </a:spcBef>
              <a:spcAft>
                <a:spcPts val="0"/>
              </a:spcAft>
              <a:buFont typeface="+mj-lt"/>
              <a:buAutoNum type="arabicPeriod"/>
            </a:pPr>
            <a:r>
              <a:rPr lang="en-US" sz="1800" b="0" i="0" dirty="0">
                <a:solidFill>
                  <a:srgbClr val="222222"/>
                </a:solidFill>
                <a:effectLst/>
                <a:latin typeface="Aptos" panose="020B0004020202020204" pitchFamily="34" charset="0"/>
              </a:rPr>
              <a:t>LTSS Login</a:t>
            </a:r>
          </a:p>
          <a:p>
            <a:pPr marL="0" marR="0" algn="l">
              <a:spcBef>
                <a:spcPts val="0"/>
              </a:spcBef>
              <a:spcAft>
                <a:spcPts val="0"/>
              </a:spcAft>
              <a:buFont typeface="+mj-lt"/>
              <a:buAutoNum type="arabicPeriod"/>
            </a:pPr>
            <a:r>
              <a:rPr lang="en-US" sz="1800" b="0" i="0" dirty="0">
                <a:solidFill>
                  <a:srgbClr val="222222"/>
                </a:solidFill>
                <a:effectLst/>
                <a:latin typeface="Aptos" panose="020B0004020202020204" pitchFamily="34" charset="0"/>
              </a:rPr>
              <a:t>Click on Reports</a:t>
            </a:r>
          </a:p>
          <a:p>
            <a:pPr marL="0" marR="0" algn="l">
              <a:spcBef>
                <a:spcPts val="0"/>
              </a:spcBef>
              <a:spcAft>
                <a:spcPts val="0"/>
              </a:spcAft>
              <a:buFont typeface="+mj-lt"/>
              <a:buAutoNum type="arabicPeriod"/>
            </a:pPr>
            <a:r>
              <a:rPr lang="en-US" sz="1800" b="0" i="0" dirty="0">
                <a:solidFill>
                  <a:srgbClr val="222222"/>
                </a:solidFill>
                <a:effectLst/>
                <a:latin typeface="Aptos" panose="020B0004020202020204" pitchFamily="34" charset="0"/>
              </a:rPr>
              <a:t>Scroll almost to the bottom of the list and choose </a:t>
            </a:r>
            <a:r>
              <a:rPr lang="en-US" sz="1800" b="1" i="0" dirty="0">
                <a:solidFill>
                  <a:srgbClr val="222222"/>
                </a:solidFill>
                <a:effectLst/>
                <a:latin typeface="Aptos" panose="020B0004020202020204" pitchFamily="34" charset="0"/>
              </a:rPr>
              <a:t>DDA Authorized Services Summary Report</a:t>
            </a:r>
            <a:r>
              <a:rPr lang="en-US" sz="1800" b="0" i="0" dirty="0">
                <a:solidFill>
                  <a:srgbClr val="222222"/>
                </a:solidFill>
                <a:effectLst/>
                <a:latin typeface="Aptos" panose="020B0004020202020204" pitchFamily="34" charset="0"/>
              </a:rPr>
              <a:t>—click on view.</a:t>
            </a:r>
          </a:p>
          <a:p>
            <a:pPr marL="0" marR="0" algn="l">
              <a:spcBef>
                <a:spcPts val="0"/>
              </a:spcBef>
              <a:spcAft>
                <a:spcPts val="0"/>
              </a:spcAft>
              <a:buFont typeface="+mj-lt"/>
              <a:buAutoNum type="arabicPeriod"/>
            </a:pPr>
            <a:r>
              <a:rPr lang="en-US" sz="1800" b="0" i="0" dirty="0">
                <a:solidFill>
                  <a:srgbClr val="222222"/>
                </a:solidFill>
                <a:effectLst/>
                <a:latin typeface="Aptos" panose="020B0004020202020204" pitchFamily="34" charset="0"/>
              </a:rPr>
              <a:t>Once the window opens, make certain that in the box in the upper right corner, you select the month you wish to review. (This is good for comparing month to month)</a:t>
            </a:r>
          </a:p>
          <a:p>
            <a:pPr marL="0" marR="0" algn="l">
              <a:spcBef>
                <a:spcPts val="0"/>
              </a:spcBef>
              <a:spcAft>
                <a:spcPts val="0"/>
              </a:spcAft>
              <a:buFont typeface="+mj-lt"/>
              <a:buAutoNum type="arabicPeriod"/>
            </a:pPr>
            <a:r>
              <a:rPr lang="en-US" sz="1800" b="0" i="0" dirty="0">
                <a:solidFill>
                  <a:srgbClr val="222222"/>
                </a:solidFill>
                <a:effectLst/>
                <a:latin typeface="Aptos" panose="020B0004020202020204" pitchFamily="34" charset="0"/>
              </a:rPr>
              <a:t>To download the report, locate the button with the green arrow on it (on the pages bar), click it, and choose the report format (Excel is best).</a:t>
            </a:r>
          </a:p>
          <a:p>
            <a:endParaRPr lang="en-US" dirty="0"/>
          </a:p>
        </p:txBody>
      </p:sp>
      <p:sp>
        <p:nvSpPr>
          <p:cNvPr id="4" name="Slide Number Placeholder 3"/>
          <p:cNvSpPr>
            <a:spLocks noGrp="1"/>
          </p:cNvSpPr>
          <p:nvPr>
            <p:ph type="sldNum" sz="quarter" idx="5"/>
          </p:nvPr>
        </p:nvSpPr>
        <p:spPr/>
        <p:txBody>
          <a:bodyPr/>
          <a:lstStyle/>
          <a:p>
            <a:fld id="{8EE15AD3-B056-434F-AC82-62BE130E1531}" type="slidenum">
              <a:rPr lang="en-US" smtClean="0"/>
              <a:t>12</a:t>
            </a:fld>
            <a:endParaRPr lang="en-US"/>
          </a:p>
        </p:txBody>
      </p:sp>
    </p:spTree>
    <p:extLst>
      <p:ext uri="{BB962C8B-B14F-4D97-AF65-F5344CB8AC3E}">
        <p14:creationId xmlns:p14="http://schemas.microsoft.com/office/powerpoint/2010/main" val="32713929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2FF6DCB-0B2E-A84A-88DF-CF13E5D6FCDE}" type="datetime1">
              <a:rPr lang="en-US" smtClean="0"/>
              <a:t>5/16/26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450C56E-A5DC-A940-9E68-DE3F39E86DAC}" type="datetime1">
              <a:rPr lang="en-US" smtClean="0"/>
              <a:t>5/16/26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D2FC4EE-C785-944F-B9D0-FEA3EEBF6EB6}" type="datetime1">
              <a:rPr lang="en-US" smtClean="0"/>
              <a:t>5/16/26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EE3A9E15-9025-2F4E-8A8B-DE0D296FBD0C}" type="datetime1">
              <a:rPr lang="en-US" smtClean="0"/>
              <a:t>5/16/26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D53D20F1-924D-3641-8744-6BFEE2756101}" type="datetime1">
              <a:rPr lang="en-US" smtClean="0"/>
              <a:t>5/16/26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1BFFE7B0-B172-4F42-AC3B-EA73AC36A7C3}" type="datetime1">
              <a:rPr lang="en-US" smtClean="0"/>
              <a:t>5/16/26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E316EE9-B856-3442-963C-879367849082}" type="datetime1">
              <a:rPr lang="en-US" smtClean="0"/>
              <a:t>5/16/26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291A5CA-450E-0F4F-834D-547C83EF9F2A}" type="datetime1">
              <a:rPr lang="en-US" smtClean="0"/>
              <a:t>5/16/26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5A62EC-23ED-3947-9AB4-271FCC4C5410}" type="datetime1">
              <a:rPr lang="en-US" smtClean="0"/>
              <a:t>5/16/26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6B51837-F842-684C-BE86-A94023295CA2}" type="datetime1">
              <a:rPr lang="en-US" smtClean="0"/>
              <a:t>5/16/26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97D3869-9F5E-074C-83D7-D944DB66DC62}" type="datetime1">
              <a:rPr lang="en-US" smtClean="0"/>
              <a:t>5/16/26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539C986-3BC8-0748-ABD0-8A4C77ED552B}" type="datetime1">
              <a:rPr lang="en-US" smtClean="0"/>
              <a:t>5/16/26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4814CF6-3B62-174B-9CDF-571CE9BF632D}" type="datetime1">
              <a:rPr lang="en-US" smtClean="0"/>
              <a:t>5/16/26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A68AEA6-AB48-9D49-BF27-3878E1FBADA2}" type="datetime1">
              <a:rPr lang="en-US" smtClean="0"/>
              <a:t>5/16/26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990BEAA-5DD0-D343-8FC8-58C9EF2390DE}" type="datetime1">
              <a:rPr lang="en-US" smtClean="0"/>
              <a:t>5/16/26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719555-793C-9A4B-B286-3AD1FB94C2C1}" type="datetime1">
              <a:rPr lang="en-US" smtClean="0"/>
              <a:t>5/16/26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197F4455-C9CB-FE40-9AEE-D0A855E80A64}" type="datetime1">
              <a:rPr lang="en-US" smtClean="0"/>
              <a:t>5/16/26</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hf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benefits.maryland.gov/home/#/"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benefits.maryland.gov/home/#/"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s://macsonline.org/"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83B9E-D604-7802-EEA5-A742BFF2FEAE}"/>
              </a:ext>
            </a:extLst>
          </p:cNvPr>
          <p:cNvSpPr>
            <a:spLocks noGrp="1"/>
          </p:cNvSpPr>
          <p:nvPr>
            <p:ph type="ctrTitle"/>
          </p:nvPr>
        </p:nvSpPr>
        <p:spPr>
          <a:xfrm>
            <a:off x="2589213" y="1737361"/>
            <a:ext cx="8915399" cy="2834640"/>
          </a:xfrm>
        </p:spPr>
        <p:txBody>
          <a:bodyPr>
            <a:normAutofit/>
          </a:bodyPr>
          <a:lstStyle/>
          <a:p>
            <a:r>
              <a:rPr lang="en-US" sz="4400" b="1" dirty="0">
                <a:effectLst/>
                <a:latin typeface="Arial" panose="020B0604020202020204" pitchFamily="34" charset="0"/>
                <a:ea typeface="Calibri" panose="020F0502020204030204" pitchFamily="34" charset="0"/>
              </a:rPr>
              <a:t>Surviving Medicaid Waiver Redeterminations</a:t>
            </a:r>
            <a:br>
              <a:rPr lang="en-US" sz="4400" b="1" dirty="0">
                <a:effectLst/>
                <a:latin typeface="Arial" panose="020B0604020202020204" pitchFamily="34" charset="0"/>
                <a:ea typeface="Calibri" panose="020F0502020204030204" pitchFamily="34" charset="0"/>
              </a:rPr>
            </a:br>
            <a:br>
              <a:rPr lang="en-US" sz="4400" b="1" dirty="0">
                <a:effectLst/>
                <a:latin typeface="Arial" panose="020B0604020202020204" pitchFamily="34" charset="0"/>
                <a:ea typeface="Calibri" panose="020F0502020204030204" pitchFamily="34" charset="0"/>
              </a:rPr>
            </a:br>
            <a:endParaRPr lang="en-US" sz="4400" dirty="0"/>
          </a:p>
        </p:txBody>
      </p:sp>
      <p:sp>
        <p:nvSpPr>
          <p:cNvPr id="3" name="Subtitle 2">
            <a:extLst>
              <a:ext uri="{FF2B5EF4-FFF2-40B4-BE49-F238E27FC236}">
                <a16:creationId xmlns:a16="http://schemas.microsoft.com/office/drawing/2014/main" id="{D860AD83-4B91-0280-F3F8-EF58BD9BF1C1}"/>
              </a:ext>
            </a:extLst>
          </p:cNvPr>
          <p:cNvSpPr>
            <a:spLocks noGrp="1"/>
          </p:cNvSpPr>
          <p:nvPr>
            <p:ph type="subTitle" idx="1"/>
          </p:nvPr>
        </p:nvSpPr>
        <p:spPr>
          <a:xfrm>
            <a:off x="2589213" y="4777379"/>
            <a:ext cx="8915399" cy="1714861"/>
          </a:xfrm>
        </p:spPr>
        <p:txBody>
          <a:bodyPr>
            <a:normAutofit/>
          </a:bodyPr>
          <a:lstStyle/>
          <a:p>
            <a:pPr marL="0" marR="0">
              <a:spcBef>
                <a:spcPts val="0"/>
              </a:spcBef>
              <a:spcAft>
                <a:spcPts val="0"/>
              </a:spcAft>
            </a:pPr>
            <a:r>
              <a:rPr lang="en-US" sz="3200" b="1" kern="100" dirty="0">
                <a:effectLst/>
                <a:latin typeface="Arial" panose="020B0604020202020204" pitchFamily="34" charset="0"/>
                <a:ea typeface="Calibri" panose="020F0502020204030204" pitchFamily="34" charset="0"/>
                <a:cs typeface="Arial" panose="020B0604020202020204" pitchFamily="34" charset="0"/>
              </a:rPr>
              <a:t>Michael </a:t>
            </a:r>
            <a:r>
              <a:rPr lang="en-US" sz="3200" b="1" kern="100" dirty="0" err="1">
                <a:effectLst/>
                <a:latin typeface="Arial" panose="020B0604020202020204" pitchFamily="34" charset="0"/>
                <a:ea typeface="Calibri" panose="020F0502020204030204" pitchFamily="34" charset="0"/>
                <a:cs typeface="Arial" panose="020B0604020202020204" pitchFamily="34" charset="0"/>
              </a:rPr>
              <a:t>Dalto</a:t>
            </a:r>
            <a:endParaRPr lang="en-US" sz="3200" kern="100" dirty="0">
              <a:effectLst/>
              <a:latin typeface="Arial" panose="020B0604020202020204" pitchFamily="34" charset="0"/>
              <a:ea typeface="Calibri" panose="020F0502020204030204" pitchFamily="34" charset="0"/>
              <a:cs typeface="Arial" panose="020B0604020202020204" pitchFamily="34" charset="0"/>
            </a:endParaRPr>
          </a:p>
          <a:p>
            <a:pPr marL="0" marR="0">
              <a:spcBef>
                <a:spcPts val="0"/>
              </a:spcBef>
              <a:spcAft>
                <a:spcPts val="0"/>
              </a:spcAft>
            </a:pPr>
            <a:r>
              <a:rPr lang="en-US" sz="3200" b="1" kern="100" dirty="0">
                <a:effectLst/>
                <a:latin typeface="Arial" panose="020B0604020202020204" pitchFamily="34" charset="0"/>
                <a:ea typeface="Calibri" panose="020F0502020204030204" pitchFamily="34" charset="0"/>
                <a:cs typeface="Arial" panose="020B0604020202020204" pitchFamily="34" charset="0"/>
              </a:rPr>
              <a:t>High Note Consulting, LLC</a:t>
            </a:r>
            <a:endParaRPr lang="en-US" sz="3200" kern="100" dirty="0">
              <a:effectLst/>
              <a:latin typeface="Arial" panose="020B0604020202020204" pitchFamily="34" charset="0"/>
              <a:ea typeface="Calibri" panose="020F0502020204030204" pitchFamily="34" charset="0"/>
              <a:cs typeface="Arial" panose="020B0604020202020204" pitchFamily="34" charset="0"/>
            </a:endParaRPr>
          </a:p>
          <a:p>
            <a:pPr marL="0" marR="0">
              <a:spcBef>
                <a:spcPts val="0"/>
              </a:spcBef>
              <a:spcAft>
                <a:spcPts val="0"/>
              </a:spcAft>
            </a:pPr>
            <a:r>
              <a:rPr lang="en-US" sz="3200" b="1" kern="100" dirty="0">
                <a:effectLst/>
                <a:latin typeface="Arial" panose="020B0604020202020204" pitchFamily="34" charset="0"/>
                <a:ea typeface="Calibri" panose="020F0502020204030204" pitchFamily="34" charset="0"/>
                <a:cs typeface="Arial" panose="020B0604020202020204" pitchFamily="34" charset="0"/>
              </a:rPr>
              <a:t>May 2026</a:t>
            </a:r>
            <a:endParaRPr lang="en-US" sz="3200" kern="100" dirty="0">
              <a:effectLst/>
              <a:latin typeface="Arial" panose="020B0604020202020204" pitchFamily="34" charset="0"/>
              <a:ea typeface="Calibri" panose="020F0502020204030204" pitchFamily="34" charset="0"/>
              <a:cs typeface="Arial" panose="020B0604020202020204" pitchFamily="34" charset="0"/>
            </a:endParaRPr>
          </a:p>
          <a:p>
            <a:endParaRPr lang="en-US" dirty="0"/>
          </a:p>
        </p:txBody>
      </p:sp>
      <p:sp>
        <p:nvSpPr>
          <p:cNvPr id="4" name="Slide Number Placeholder 3">
            <a:extLst>
              <a:ext uri="{FF2B5EF4-FFF2-40B4-BE49-F238E27FC236}">
                <a16:creationId xmlns:a16="http://schemas.microsoft.com/office/drawing/2014/main" id="{2EC3DFE7-B291-7663-F364-37332213C996}"/>
              </a:ext>
            </a:extLst>
          </p:cNvPr>
          <p:cNvSpPr>
            <a:spLocks noGrp="1"/>
          </p:cNvSpPr>
          <p:nvPr>
            <p:ph type="sldNum" sz="quarter" idx="12"/>
          </p:nvPr>
        </p:nvSpPr>
        <p:spPr/>
        <p:txBody>
          <a:bodyPr/>
          <a:lstStyle/>
          <a:p>
            <a:fld id="{D57F1E4F-1CFF-5643-939E-217C01CDF565}" type="slidenum">
              <a:rPr lang="en-US" smtClean="0"/>
              <a:pPr/>
              <a:t>1</a:t>
            </a:fld>
            <a:endParaRPr lang="en-US" dirty="0"/>
          </a:p>
        </p:txBody>
      </p:sp>
    </p:spTree>
    <p:extLst>
      <p:ext uri="{BB962C8B-B14F-4D97-AF65-F5344CB8AC3E}">
        <p14:creationId xmlns:p14="http://schemas.microsoft.com/office/powerpoint/2010/main" val="27620125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89323-40AE-6146-DD82-0E4E802AC6DE}"/>
              </a:ext>
            </a:extLst>
          </p:cNvPr>
          <p:cNvSpPr>
            <a:spLocks noGrp="1"/>
          </p:cNvSpPr>
          <p:nvPr>
            <p:ph type="title"/>
          </p:nvPr>
        </p:nvSpPr>
        <p:spPr/>
        <p:txBody>
          <a:bodyPr>
            <a:normAutofit fontScale="90000"/>
          </a:bodyPr>
          <a:lstStyle/>
          <a:p>
            <a:r>
              <a:rPr lang="en-US" b="1" kern="100" dirty="0">
                <a:effectLst/>
                <a:latin typeface="Arial" panose="020B0604020202020204" pitchFamily="34" charset="0"/>
                <a:ea typeface="Calibri" panose="020F0502020204030204" pitchFamily="34" charset="0"/>
                <a:cs typeface="Arial" panose="020B0604020202020204" pitchFamily="34" charset="0"/>
              </a:rPr>
              <a:t>Who Does Medicaid Redeterminations?</a:t>
            </a: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9BC27132-8A71-EF35-CD5A-741BFEBDC3A8}"/>
              </a:ext>
            </a:extLst>
          </p:cNvPr>
          <p:cNvSpPr>
            <a:spLocks noGrp="1"/>
          </p:cNvSpPr>
          <p:nvPr>
            <p:ph idx="1"/>
          </p:nvPr>
        </p:nvSpPr>
        <p:spPr>
          <a:xfrm>
            <a:off x="2589212" y="1905000"/>
            <a:ext cx="8915400" cy="4006222"/>
          </a:xfrm>
        </p:spPr>
        <p:txBody>
          <a:bodyPr>
            <a:noAutofit/>
          </a:bodyPr>
          <a:lstStyle/>
          <a:p>
            <a:pPr marL="0" marR="0" indent="0">
              <a:spcBef>
                <a:spcPts val="0"/>
              </a:spcBef>
              <a:spcAft>
                <a:spcPts val="0"/>
              </a:spcAft>
              <a:buNone/>
            </a:pPr>
            <a:r>
              <a:rPr lang="en-US" sz="2400" kern="100" dirty="0">
                <a:effectLst/>
                <a:latin typeface="Arial" panose="020B0604020202020204" pitchFamily="34" charset="0"/>
                <a:ea typeface="Calibri" panose="020F0502020204030204" pitchFamily="34" charset="0"/>
                <a:cs typeface="Arial" panose="020B0604020202020204" pitchFamily="34" charset="0"/>
              </a:rPr>
              <a:t>It depends on the coverage group:</a:t>
            </a:r>
          </a:p>
          <a:p>
            <a:pPr marL="342900" marR="0" lvl="0" indent="-342900">
              <a:spcBef>
                <a:spcPts val="0"/>
              </a:spcBef>
              <a:spcAft>
                <a:spcPts val="0"/>
              </a:spcAft>
              <a:buFont typeface="+mj-lt"/>
              <a:buAutoNum type="arabicPeriod"/>
            </a:pPr>
            <a:r>
              <a:rPr lang="en-US" sz="2400" kern="100" dirty="0">
                <a:effectLst/>
                <a:latin typeface="Arial" panose="020B0604020202020204" pitchFamily="34" charset="0"/>
                <a:ea typeface="Calibri" panose="020F0502020204030204" pitchFamily="34" charset="0"/>
                <a:cs typeface="Arial" panose="020B0604020202020204" pitchFamily="34" charset="0"/>
              </a:rPr>
              <a:t>SSI recipients – Social Security </a:t>
            </a:r>
            <a:r>
              <a:rPr lang="en-US" sz="2400" kern="100" dirty="0">
                <a:latin typeface="Arial" panose="020B0604020202020204" pitchFamily="34" charset="0"/>
                <a:ea typeface="Calibri" panose="020F0502020204030204" pitchFamily="34" charset="0"/>
                <a:cs typeface="Arial" panose="020B0604020202020204" pitchFamily="34" charset="0"/>
              </a:rPr>
              <a:t>– no redetermination by State</a:t>
            </a:r>
            <a:endParaRPr lang="en-US" sz="2400" kern="10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spcBef>
                <a:spcPts val="0"/>
              </a:spcBef>
              <a:spcAft>
                <a:spcPts val="0"/>
              </a:spcAft>
              <a:buFont typeface="+mj-lt"/>
              <a:buAutoNum type="arabicPeriod"/>
            </a:pPr>
            <a:r>
              <a:rPr lang="en-US" sz="2400" kern="100" dirty="0">
                <a:effectLst/>
                <a:latin typeface="Arial" panose="020B0604020202020204" pitchFamily="34" charset="0"/>
                <a:ea typeface="Calibri" panose="020F0502020204030204" pitchFamily="34" charset="0"/>
                <a:cs typeface="Arial" panose="020B0604020202020204" pitchFamily="34" charset="0"/>
              </a:rPr>
              <a:t>Disabled Adult Children (DACs) - Social Security and Department of Social Services</a:t>
            </a:r>
          </a:p>
          <a:p>
            <a:pPr marL="342900" marR="0" lvl="0" indent="-342900">
              <a:spcBef>
                <a:spcPts val="0"/>
              </a:spcBef>
              <a:spcAft>
                <a:spcPts val="0"/>
              </a:spcAft>
              <a:buFont typeface="+mj-lt"/>
              <a:buAutoNum type="arabicPeriod"/>
            </a:pPr>
            <a:r>
              <a:rPr lang="en-US" sz="2400" kern="100" dirty="0">
                <a:effectLst/>
                <a:latin typeface="Arial" panose="020B0604020202020204" pitchFamily="34" charset="0"/>
                <a:ea typeface="Calibri" panose="020F0502020204030204" pitchFamily="34" charset="0"/>
                <a:cs typeface="Arial" panose="020B0604020202020204" pitchFamily="34" charset="0"/>
              </a:rPr>
              <a:t>1619(b) - Social Security and Department of Social Services</a:t>
            </a:r>
          </a:p>
          <a:p>
            <a:pPr marL="342900" marR="0" lvl="0" indent="-342900">
              <a:spcBef>
                <a:spcPts val="0"/>
              </a:spcBef>
              <a:spcAft>
                <a:spcPts val="0"/>
              </a:spcAft>
              <a:buFont typeface="+mj-lt"/>
              <a:buAutoNum type="arabicPeriod"/>
            </a:pPr>
            <a:r>
              <a:rPr lang="en-US" sz="2400" kern="100" dirty="0">
                <a:effectLst/>
                <a:latin typeface="Arial" panose="020B0604020202020204" pitchFamily="34" charset="0"/>
                <a:ea typeface="Calibri" panose="020F0502020204030204" pitchFamily="34" charset="0"/>
                <a:cs typeface="Arial" panose="020B0604020202020204" pitchFamily="34" charset="0"/>
              </a:rPr>
              <a:t>Adult MAGI – </a:t>
            </a:r>
            <a:r>
              <a:rPr lang="en-US" sz="2400" kern="100" dirty="0" err="1">
                <a:effectLst/>
                <a:latin typeface="Arial" panose="020B0604020202020204" pitchFamily="34" charset="0"/>
                <a:ea typeface="Calibri" panose="020F0502020204030204" pitchFamily="34" charset="0"/>
                <a:cs typeface="Arial" panose="020B0604020202020204" pitchFamily="34" charset="0"/>
              </a:rPr>
              <a:t>marylandhealthconnection.gov</a:t>
            </a:r>
            <a:endParaRPr lang="en-US" sz="2400" kern="10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spcBef>
                <a:spcPts val="0"/>
              </a:spcBef>
              <a:spcAft>
                <a:spcPts val="0"/>
              </a:spcAft>
              <a:buFont typeface="+mj-lt"/>
              <a:buAutoNum type="arabicPeriod"/>
            </a:pPr>
            <a:r>
              <a:rPr lang="en-US" sz="2400" kern="100" dirty="0">
                <a:effectLst/>
                <a:latin typeface="Arial" panose="020B0604020202020204" pitchFamily="34" charset="0"/>
                <a:ea typeface="Calibri" panose="020F0502020204030204" pitchFamily="34" charset="0"/>
                <a:cs typeface="Arial" panose="020B0604020202020204" pitchFamily="34" charset="0"/>
              </a:rPr>
              <a:t>Employed Individuals with Disabilities (EID) – Eligibility Determination Division (EDD) EID Unit</a:t>
            </a:r>
          </a:p>
          <a:p>
            <a:pPr marL="342900" marR="0" lvl="0" indent="-342900">
              <a:spcBef>
                <a:spcPts val="0"/>
              </a:spcBef>
              <a:spcAft>
                <a:spcPts val="0"/>
              </a:spcAft>
              <a:buFont typeface="+mj-lt"/>
              <a:buAutoNum type="arabicPeriod"/>
            </a:pPr>
            <a:r>
              <a:rPr lang="en-US" sz="2400" kern="100" dirty="0">
                <a:effectLst/>
                <a:latin typeface="Arial" panose="020B0604020202020204" pitchFamily="34" charset="0"/>
                <a:ea typeface="Calibri" panose="020F0502020204030204" pitchFamily="34" charset="0"/>
                <a:cs typeface="Arial" panose="020B0604020202020204" pitchFamily="34" charset="0"/>
              </a:rPr>
              <a:t>Special Waiver group – Eligibility Determination Division (EDD) Waiver Unit</a:t>
            </a:r>
          </a:p>
          <a:p>
            <a:pPr marL="342900" marR="0" lvl="0" indent="-342900">
              <a:spcBef>
                <a:spcPts val="0"/>
              </a:spcBef>
              <a:spcAft>
                <a:spcPts val="0"/>
              </a:spcAft>
              <a:buFont typeface="+mj-lt"/>
              <a:buAutoNum type="arabicPeriod"/>
            </a:pPr>
            <a:r>
              <a:rPr lang="en-US" sz="2400" kern="100" dirty="0">
                <a:latin typeface="Arial" panose="020B0604020202020204" pitchFamily="34" charset="0"/>
                <a:ea typeface="Calibri" panose="020F0502020204030204" pitchFamily="34" charset="0"/>
                <a:cs typeface="Arial" panose="020B0604020202020204" pitchFamily="34" charset="0"/>
              </a:rPr>
              <a:t>Lost SSI while enrolled in Waiver – EDD Waiver Unit</a:t>
            </a:r>
            <a:endParaRPr lang="en-US" sz="2400" kern="100" dirty="0">
              <a:effectLst/>
              <a:latin typeface="Arial" panose="020B0604020202020204" pitchFamily="34" charset="0"/>
              <a:ea typeface="Calibri" panose="020F0502020204030204" pitchFamily="34" charset="0"/>
              <a:cs typeface="Arial" panose="020B0604020202020204" pitchFamily="34" charset="0"/>
            </a:endParaRPr>
          </a:p>
          <a:p>
            <a:pPr marL="0" indent="0">
              <a:spcBef>
                <a:spcPts val="0"/>
              </a:spcBef>
              <a:buNone/>
            </a:pPr>
            <a:endParaRPr lang="en-US" sz="2400" kern="1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FAB2127F-C961-AD2E-C9F6-9CDB82CDC276}"/>
              </a:ext>
            </a:extLst>
          </p:cNvPr>
          <p:cNvSpPr>
            <a:spLocks noGrp="1"/>
          </p:cNvSpPr>
          <p:nvPr>
            <p:ph type="sldNum" sz="quarter" idx="12"/>
          </p:nvPr>
        </p:nvSpPr>
        <p:spPr/>
        <p:txBody>
          <a:bodyPr/>
          <a:lstStyle/>
          <a:p>
            <a:fld id="{D57F1E4F-1CFF-5643-939E-217C01CDF565}" type="slidenum">
              <a:rPr lang="en-US" smtClean="0"/>
              <a:pPr/>
              <a:t>10</a:t>
            </a:fld>
            <a:endParaRPr lang="en-US" dirty="0"/>
          </a:p>
        </p:txBody>
      </p:sp>
    </p:spTree>
    <p:extLst>
      <p:ext uri="{BB962C8B-B14F-4D97-AF65-F5344CB8AC3E}">
        <p14:creationId xmlns:p14="http://schemas.microsoft.com/office/powerpoint/2010/main" val="35299880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89323-40AE-6146-DD82-0E4E802AC6DE}"/>
              </a:ext>
            </a:extLst>
          </p:cNvPr>
          <p:cNvSpPr>
            <a:spLocks noGrp="1"/>
          </p:cNvSpPr>
          <p:nvPr>
            <p:ph type="title"/>
          </p:nvPr>
        </p:nvSpPr>
        <p:spPr/>
        <p:txBody>
          <a:bodyPr>
            <a:normAutofit fontScale="90000"/>
          </a:bodyPr>
          <a:lstStyle/>
          <a:p>
            <a:r>
              <a:rPr lang="en-US" b="1" kern="100" dirty="0">
                <a:effectLst/>
                <a:latin typeface="Arial" panose="020B0604020202020204" pitchFamily="34" charset="0"/>
                <a:ea typeface="Calibri" panose="020F0502020204030204" pitchFamily="34" charset="0"/>
                <a:cs typeface="Times New Roman" panose="02020603050405020304" pitchFamily="18" charset="0"/>
              </a:rPr>
              <a:t>How to Find Out Which Coverage Group a Person Has (1)</a:t>
            </a: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9BC27132-8A71-EF35-CD5A-741BFEBDC3A8}"/>
              </a:ext>
            </a:extLst>
          </p:cNvPr>
          <p:cNvSpPr>
            <a:spLocks noGrp="1"/>
          </p:cNvSpPr>
          <p:nvPr>
            <p:ph idx="1"/>
          </p:nvPr>
        </p:nvSpPr>
        <p:spPr>
          <a:xfrm>
            <a:off x="2589212" y="1905000"/>
            <a:ext cx="8915400" cy="4006222"/>
          </a:xfrm>
        </p:spPr>
        <p:txBody>
          <a:bodyPr>
            <a:noAutofit/>
          </a:bodyPr>
          <a:lstStyle/>
          <a:p>
            <a:pPr marL="0" indent="0">
              <a:spcBef>
                <a:spcPts val="0"/>
              </a:spcBef>
              <a:buNone/>
            </a:pPr>
            <a:r>
              <a:rPr lang="en-US" sz="2400" kern="100" dirty="0">
                <a:effectLst/>
                <a:latin typeface="Arial" panose="020B0604020202020204" pitchFamily="34" charset="0"/>
                <a:ea typeface="Calibri" panose="020F0502020204030204" pitchFamily="34" charset="0"/>
                <a:cs typeface="Arial" panose="020B0604020202020204" pitchFamily="34" charset="0"/>
              </a:rPr>
              <a:t>A person’s coverage group appears on their Medical Assistance (Medicaid) card.  </a:t>
            </a:r>
          </a:p>
          <a:p>
            <a:pPr>
              <a:spcBef>
                <a:spcPts val="0"/>
              </a:spcBef>
            </a:pPr>
            <a:r>
              <a:rPr lang="en-US" sz="2400" kern="100" dirty="0">
                <a:effectLst/>
                <a:latin typeface="Arial" panose="020B0604020202020204" pitchFamily="34" charset="0"/>
                <a:ea typeface="Calibri" panose="020F0502020204030204" pitchFamily="34" charset="0"/>
                <a:cs typeface="Arial" panose="020B0604020202020204" pitchFamily="34" charset="0"/>
              </a:rPr>
              <a:t>True or False?</a:t>
            </a:r>
          </a:p>
          <a:p>
            <a:pPr marL="0" marR="0" indent="0">
              <a:spcBef>
                <a:spcPts val="0"/>
              </a:spcBef>
              <a:spcAft>
                <a:spcPts val="0"/>
              </a:spcAft>
              <a:buNone/>
            </a:pPr>
            <a:endParaRPr lang="en-US" sz="2400" kern="1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FAB2127F-C961-AD2E-C9F6-9CDB82CDC276}"/>
              </a:ext>
            </a:extLst>
          </p:cNvPr>
          <p:cNvSpPr>
            <a:spLocks noGrp="1"/>
          </p:cNvSpPr>
          <p:nvPr>
            <p:ph type="sldNum" sz="quarter" idx="12"/>
          </p:nvPr>
        </p:nvSpPr>
        <p:spPr/>
        <p:txBody>
          <a:bodyPr/>
          <a:lstStyle/>
          <a:p>
            <a:fld id="{D57F1E4F-1CFF-5643-939E-217C01CDF565}" type="slidenum">
              <a:rPr lang="en-US" smtClean="0"/>
              <a:pPr/>
              <a:t>11</a:t>
            </a:fld>
            <a:endParaRPr lang="en-US" dirty="0"/>
          </a:p>
        </p:txBody>
      </p:sp>
    </p:spTree>
    <p:extLst>
      <p:ext uri="{BB962C8B-B14F-4D97-AF65-F5344CB8AC3E}">
        <p14:creationId xmlns:p14="http://schemas.microsoft.com/office/powerpoint/2010/main" val="38345946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89323-40AE-6146-DD82-0E4E802AC6DE}"/>
              </a:ext>
            </a:extLst>
          </p:cNvPr>
          <p:cNvSpPr>
            <a:spLocks noGrp="1"/>
          </p:cNvSpPr>
          <p:nvPr>
            <p:ph type="title"/>
          </p:nvPr>
        </p:nvSpPr>
        <p:spPr/>
        <p:txBody>
          <a:bodyPr>
            <a:normAutofit fontScale="90000"/>
          </a:bodyPr>
          <a:lstStyle/>
          <a:p>
            <a:r>
              <a:rPr lang="en-US" b="1" kern="100" dirty="0">
                <a:effectLst/>
                <a:latin typeface="Arial" panose="020B0604020202020204" pitchFamily="34" charset="0"/>
                <a:ea typeface="Calibri" panose="020F0502020204030204" pitchFamily="34" charset="0"/>
                <a:cs typeface="Times New Roman" panose="02020603050405020304" pitchFamily="18" charset="0"/>
              </a:rPr>
              <a:t>How to Find Out Which Coverage Group a Person Has (2)</a:t>
            </a: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9BC27132-8A71-EF35-CD5A-741BFEBDC3A8}"/>
              </a:ext>
            </a:extLst>
          </p:cNvPr>
          <p:cNvSpPr>
            <a:spLocks noGrp="1"/>
          </p:cNvSpPr>
          <p:nvPr>
            <p:ph idx="1"/>
          </p:nvPr>
        </p:nvSpPr>
        <p:spPr>
          <a:xfrm>
            <a:off x="2589212" y="1905000"/>
            <a:ext cx="8915400" cy="4006222"/>
          </a:xfrm>
        </p:spPr>
        <p:txBody>
          <a:bodyPr>
            <a:noAutofit/>
          </a:bodyPr>
          <a:lstStyle/>
          <a:p>
            <a:pPr marL="0" marR="0">
              <a:spcBef>
                <a:spcPts val="0"/>
              </a:spcBef>
              <a:spcAft>
                <a:spcPts val="0"/>
              </a:spcAft>
            </a:pPr>
            <a:r>
              <a:rPr lang="en-US" sz="2400" kern="100" dirty="0">
                <a:effectLst/>
                <a:latin typeface="Arial" panose="020B0604020202020204" pitchFamily="34" charset="0"/>
                <a:ea typeface="Calibri" panose="020F0502020204030204" pitchFamily="34" charset="0"/>
                <a:cs typeface="Arial" panose="020B0604020202020204" pitchFamily="34" charset="0"/>
              </a:rPr>
              <a:t>False. Use any of 3 ways to check coverage group:</a:t>
            </a:r>
          </a:p>
          <a:p>
            <a:pPr lvl="1" indent="-342900">
              <a:spcBef>
                <a:spcPts val="0"/>
              </a:spcBef>
              <a:buFont typeface="+mj-lt"/>
              <a:buAutoNum type="arabicPeriod"/>
            </a:pPr>
            <a:r>
              <a:rPr lang="en-US" sz="2400" kern="100" dirty="0">
                <a:effectLst/>
                <a:latin typeface="Arial" panose="020B0604020202020204" pitchFamily="34" charset="0"/>
                <a:ea typeface="Calibri" panose="020F0502020204030204" pitchFamily="34" charset="0"/>
                <a:cs typeface="Arial" panose="020B0604020202020204" pitchFamily="34" charset="0"/>
              </a:rPr>
              <a:t>Ask Coordinator of Community Services (CCS) or Medicaid service provider.  They can look it up in online Long Term Services and Supports (LTSS) system </a:t>
            </a:r>
            <a:r>
              <a:rPr lang="en-US" sz="2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using DDA Authorized Services Summary Report (see notes below),</a:t>
            </a:r>
            <a:r>
              <a:rPr lang="en-US" sz="2400" kern="10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2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OR</a:t>
            </a:r>
            <a:endParaRPr lang="en-US" sz="2400" kern="100" dirty="0">
              <a:effectLst/>
              <a:latin typeface="Arial" panose="020B0604020202020204" pitchFamily="34" charset="0"/>
              <a:ea typeface="Calibri" panose="020F0502020204030204" pitchFamily="34" charset="0"/>
              <a:cs typeface="Arial" panose="020B0604020202020204" pitchFamily="34" charset="0"/>
            </a:endParaRPr>
          </a:p>
          <a:p>
            <a:pPr lvl="1" indent="-342900">
              <a:spcBef>
                <a:spcPts val="0"/>
              </a:spcBef>
              <a:buFont typeface="+mj-lt"/>
              <a:buAutoNum type="arabicPeriod"/>
            </a:pPr>
            <a:r>
              <a:rPr lang="en-US" sz="2400" kern="100" dirty="0">
                <a:latin typeface="Arial" panose="020B0604020202020204" pitchFamily="34" charset="0"/>
                <a:ea typeface="Calibri" panose="020F0502020204030204" pitchFamily="34" charset="0"/>
                <a:cs typeface="Arial" panose="020B0604020202020204" pitchFamily="34" charset="0"/>
              </a:rPr>
              <a:t>They</a:t>
            </a:r>
            <a:r>
              <a:rPr lang="en-US" sz="2400" kern="100" dirty="0">
                <a:effectLst/>
                <a:latin typeface="Arial" panose="020B0604020202020204" pitchFamily="34" charset="0"/>
                <a:ea typeface="Calibri" panose="020F0502020204030204" pitchFamily="34" charset="0"/>
                <a:cs typeface="Arial" panose="020B0604020202020204" pitchFamily="34" charset="0"/>
              </a:rPr>
              <a:t> can look it up in online Eligibility Verification System (EVS)</a:t>
            </a:r>
          </a:p>
          <a:p>
            <a:pPr lvl="1" indent="-342900">
              <a:spcBef>
                <a:spcPts val="0"/>
              </a:spcBef>
              <a:buFont typeface="+mj-lt"/>
              <a:buAutoNum type="arabicPeriod"/>
            </a:pPr>
            <a:r>
              <a:rPr lang="en-US" sz="2400" kern="100" dirty="0">
                <a:effectLst/>
                <a:latin typeface="Arial" panose="020B0604020202020204" pitchFamily="34" charset="0"/>
                <a:ea typeface="Calibri" panose="020F0502020204030204" pitchFamily="34" charset="0"/>
                <a:cs typeface="Arial" panose="020B0604020202020204" pitchFamily="34" charset="0"/>
              </a:rPr>
              <a:t>Call 800-492-5231 and select option 2.  Individual or authorized rep. should call (or be on call with a professional).  Need Medical Assistance # or Social Security #.  Ask for Medicaid code (e.g., SSI has a code of S02).</a:t>
            </a:r>
            <a:endParaRPr lang="en-US" sz="2400" kern="100" dirty="0">
              <a:latin typeface="Arial" panose="020B0604020202020204" pitchFamily="34" charset="0"/>
              <a:ea typeface="Calibri" panose="020F0502020204030204" pitchFamily="34" charset="0"/>
              <a:cs typeface="Arial" panose="020B0604020202020204" pitchFamily="34" charset="0"/>
            </a:endParaRPr>
          </a:p>
          <a:p>
            <a:pPr>
              <a:spcBef>
                <a:spcPts val="0"/>
              </a:spcBef>
            </a:pPr>
            <a:endParaRPr lang="en-US" sz="2400" kern="100" dirty="0">
              <a:effectLst/>
              <a:latin typeface="Arial" panose="020B0604020202020204" pitchFamily="34" charset="0"/>
              <a:ea typeface="Calibri" panose="020F0502020204030204" pitchFamily="34" charset="0"/>
              <a:cs typeface="Arial" panose="020B0604020202020204" pitchFamily="34" charset="0"/>
            </a:endParaRPr>
          </a:p>
          <a:p>
            <a:pPr marL="0" marR="0" indent="0">
              <a:spcBef>
                <a:spcPts val="0"/>
              </a:spcBef>
              <a:spcAft>
                <a:spcPts val="0"/>
              </a:spcAft>
              <a:buNone/>
            </a:pPr>
            <a:endParaRPr lang="en-US" sz="2400" kern="1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FAB2127F-C961-AD2E-C9F6-9CDB82CDC276}"/>
              </a:ext>
            </a:extLst>
          </p:cNvPr>
          <p:cNvSpPr>
            <a:spLocks noGrp="1"/>
          </p:cNvSpPr>
          <p:nvPr>
            <p:ph type="sldNum" sz="quarter" idx="12"/>
          </p:nvPr>
        </p:nvSpPr>
        <p:spPr/>
        <p:txBody>
          <a:bodyPr/>
          <a:lstStyle/>
          <a:p>
            <a:fld id="{D57F1E4F-1CFF-5643-939E-217C01CDF565}" type="slidenum">
              <a:rPr lang="en-US" smtClean="0"/>
              <a:pPr/>
              <a:t>12</a:t>
            </a:fld>
            <a:endParaRPr lang="en-US" dirty="0"/>
          </a:p>
        </p:txBody>
      </p:sp>
    </p:spTree>
    <p:extLst>
      <p:ext uri="{BB962C8B-B14F-4D97-AF65-F5344CB8AC3E}">
        <p14:creationId xmlns:p14="http://schemas.microsoft.com/office/powerpoint/2010/main" val="22203872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89323-40AE-6146-DD82-0E4E802AC6DE}"/>
              </a:ext>
            </a:extLst>
          </p:cNvPr>
          <p:cNvSpPr>
            <a:spLocks noGrp="1"/>
          </p:cNvSpPr>
          <p:nvPr>
            <p:ph type="title"/>
          </p:nvPr>
        </p:nvSpPr>
        <p:spPr/>
        <p:txBody>
          <a:bodyPr>
            <a:normAutofit fontScale="90000"/>
          </a:bodyPr>
          <a:lstStyle/>
          <a:p>
            <a:r>
              <a:rPr lang="en-US" b="1" kern="100" dirty="0">
                <a:effectLst/>
                <a:latin typeface="Arial" panose="020B0604020202020204" pitchFamily="34" charset="0"/>
                <a:ea typeface="Calibri" panose="020F0502020204030204" pitchFamily="34" charset="0"/>
                <a:cs typeface="Times New Roman" panose="02020603050405020304" pitchFamily="18" charset="0"/>
              </a:rPr>
              <a:t>How to Find Out Which Coverage Group a Person Has (3)</a:t>
            </a: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9BC27132-8A71-EF35-CD5A-741BFEBDC3A8}"/>
              </a:ext>
            </a:extLst>
          </p:cNvPr>
          <p:cNvSpPr>
            <a:spLocks noGrp="1"/>
          </p:cNvSpPr>
          <p:nvPr>
            <p:ph idx="1"/>
          </p:nvPr>
        </p:nvSpPr>
        <p:spPr>
          <a:xfrm>
            <a:off x="2589212" y="1905000"/>
            <a:ext cx="8915400" cy="4006222"/>
          </a:xfrm>
        </p:spPr>
        <p:txBody>
          <a:bodyPr>
            <a:noAutofit/>
          </a:bodyPr>
          <a:lstStyle/>
          <a:p>
            <a:pPr>
              <a:spcBef>
                <a:spcPts val="0"/>
              </a:spcBef>
            </a:pPr>
            <a:r>
              <a:rPr lang="en-US" sz="2400" kern="100" dirty="0">
                <a:effectLst/>
                <a:latin typeface="Arial" panose="020B0604020202020204" pitchFamily="34" charset="0"/>
                <a:ea typeface="Calibri" panose="020F0502020204030204" pitchFamily="34" charset="0"/>
                <a:cs typeface="Arial" panose="020B0604020202020204" pitchFamily="34" charset="0"/>
              </a:rPr>
              <a:t>Sometimes different sections of LTSS have conflicting information about Medicaid eligibility (i.e., one place shows Medicaid is active; another shows it is being terminated).  If conflicts appear, check for Medicaid eligibility using EVS or the phone number.</a:t>
            </a:r>
          </a:p>
          <a:p>
            <a:pPr>
              <a:spcBef>
                <a:spcPts val="0"/>
              </a:spcBef>
            </a:pPr>
            <a:r>
              <a:rPr lang="en-US" sz="2400" kern="100" dirty="0">
                <a:effectLst/>
                <a:latin typeface="Arial" panose="020B0604020202020204" pitchFamily="34" charset="0"/>
                <a:ea typeface="Calibri" panose="020F0502020204030204" pitchFamily="34" charset="0"/>
                <a:cs typeface="Arial" panose="020B0604020202020204" pitchFamily="34" charset="0"/>
              </a:rPr>
              <a:t>This </a:t>
            </a:r>
            <a:r>
              <a:rPr lang="en-US" sz="2400" kern="100" dirty="0">
                <a:latin typeface="Arial" panose="020B0604020202020204" pitchFamily="34" charset="0"/>
                <a:ea typeface="Calibri" panose="020F0502020204030204" pitchFamily="34" charset="0"/>
                <a:cs typeface="Arial" panose="020B0604020202020204" pitchFamily="34" charset="0"/>
              </a:rPr>
              <a:t>presentation</a:t>
            </a:r>
            <a:r>
              <a:rPr lang="en-US" sz="2400" kern="100" dirty="0">
                <a:effectLst/>
                <a:latin typeface="Arial" panose="020B0604020202020204" pitchFamily="34" charset="0"/>
                <a:ea typeface="Calibri" panose="020F0502020204030204" pitchFamily="34" charset="0"/>
                <a:cs typeface="Arial" panose="020B0604020202020204" pitchFamily="34" charset="0"/>
              </a:rPr>
              <a:t> focuses on Medicaid redeterminations for the Special Waiver group.</a:t>
            </a:r>
          </a:p>
          <a:p>
            <a:pPr>
              <a:spcBef>
                <a:spcPts val="0"/>
              </a:spcBef>
            </a:pPr>
            <a:r>
              <a:rPr lang="en-US" sz="2400" kern="100" dirty="0">
                <a:effectLst/>
                <a:latin typeface="Arial" panose="020B0604020202020204" pitchFamily="34" charset="0"/>
                <a:ea typeface="Calibri" panose="020F0502020204030204" pitchFamily="34" charset="0"/>
                <a:cs typeface="Arial" panose="020B0604020202020204" pitchFamily="34" charset="0"/>
              </a:rPr>
              <a:t>These have usually been the most troublesome redeterminations for people in Medicaid Waiver programs.</a:t>
            </a:r>
          </a:p>
          <a:p>
            <a:pPr>
              <a:spcBef>
                <a:spcPts val="0"/>
              </a:spcBef>
            </a:pPr>
            <a:endParaRPr lang="en-US" sz="2400" kern="100" dirty="0">
              <a:latin typeface="Arial" panose="020B0604020202020204" pitchFamily="34" charset="0"/>
              <a:ea typeface="Calibri" panose="020F0502020204030204" pitchFamily="34" charset="0"/>
              <a:cs typeface="Arial" panose="020B0604020202020204" pitchFamily="34" charset="0"/>
            </a:endParaRPr>
          </a:p>
          <a:p>
            <a:pPr>
              <a:spcBef>
                <a:spcPts val="0"/>
              </a:spcBef>
            </a:pPr>
            <a:endParaRPr lang="en-US" sz="2400" kern="100" dirty="0">
              <a:effectLst/>
              <a:latin typeface="Arial" panose="020B0604020202020204" pitchFamily="34" charset="0"/>
              <a:ea typeface="Calibri" panose="020F0502020204030204" pitchFamily="34" charset="0"/>
              <a:cs typeface="Arial" panose="020B0604020202020204" pitchFamily="34" charset="0"/>
            </a:endParaRPr>
          </a:p>
          <a:p>
            <a:pPr marL="0" marR="0" indent="0">
              <a:spcBef>
                <a:spcPts val="0"/>
              </a:spcBef>
              <a:spcAft>
                <a:spcPts val="0"/>
              </a:spcAft>
              <a:buNone/>
            </a:pPr>
            <a:endParaRPr lang="en-US" sz="2400" kern="1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FAB2127F-C961-AD2E-C9F6-9CDB82CDC276}"/>
              </a:ext>
            </a:extLst>
          </p:cNvPr>
          <p:cNvSpPr>
            <a:spLocks noGrp="1"/>
          </p:cNvSpPr>
          <p:nvPr>
            <p:ph type="sldNum" sz="quarter" idx="12"/>
          </p:nvPr>
        </p:nvSpPr>
        <p:spPr/>
        <p:txBody>
          <a:bodyPr/>
          <a:lstStyle/>
          <a:p>
            <a:fld id="{D57F1E4F-1CFF-5643-939E-217C01CDF565}" type="slidenum">
              <a:rPr lang="en-US" smtClean="0"/>
              <a:pPr/>
              <a:t>13</a:t>
            </a:fld>
            <a:endParaRPr lang="en-US" dirty="0"/>
          </a:p>
        </p:txBody>
      </p:sp>
    </p:spTree>
    <p:extLst>
      <p:ext uri="{BB962C8B-B14F-4D97-AF65-F5344CB8AC3E}">
        <p14:creationId xmlns:p14="http://schemas.microsoft.com/office/powerpoint/2010/main" val="14966796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89323-40AE-6146-DD82-0E4E802AC6DE}"/>
              </a:ext>
            </a:extLst>
          </p:cNvPr>
          <p:cNvSpPr>
            <a:spLocks noGrp="1"/>
          </p:cNvSpPr>
          <p:nvPr>
            <p:ph type="title"/>
          </p:nvPr>
        </p:nvSpPr>
        <p:spPr/>
        <p:txBody>
          <a:bodyPr>
            <a:normAutofit fontScale="90000"/>
          </a:bodyPr>
          <a:lstStyle/>
          <a:p>
            <a:r>
              <a:rPr lang="en-US" b="1" kern="100" dirty="0">
                <a:effectLst/>
                <a:latin typeface="Arial" panose="020B0604020202020204" pitchFamily="34" charset="0"/>
                <a:ea typeface="Calibri" panose="020F0502020204030204" pitchFamily="34" charset="0"/>
                <a:cs typeface="Times New Roman" panose="02020603050405020304" pitchFamily="18" charset="0"/>
              </a:rPr>
              <a:t>Details About the Special Waiver Medicaid Group (1)</a:t>
            </a: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9BC27132-8A71-EF35-CD5A-741BFEBDC3A8}"/>
              </a:ext>
            </a:extLst>
          </p:cNvPr>
          <p:cNvSpPr>
            <a:spLocks noGrp="1"/>
          </p:cNvSpPr>
          <p:nvPr>
            <p:ph idx="1"/>
          </p:nvPr>
        </p:nvSpPr>
        <p:spPr>
          <a:xfrm>
            <a:off x="2589212" y="1905000"/>
            <a:ext cx="8915400" cy="4006222"/>
          </a:xfrm>
        </p:spPr>
        <p:txBody>
          <a:bodyPr>
            <a:noAutofit/>
          </a:bodyPr>
          <a:lstStyle/>
          <a:p>
            <a:pPr marL="0" marR="0" indent="0">
              <a:spcBef>
                <a:spcPts val="0"/>
              </a:spcBef>
              <a:spcAft>
                <a:spcPts val="0"/>
              </a:spcAft>
              <a:buNone/>
            </a:pPr>
            <a:r>
              <a:rPr lang="en-US" sz="2400" kern="100" dirty="0">
                <a:effectLst/>
                <a:latin typeface="Arial" panose="020B0604020202020204" pitchFamily="34" charset="0"/>
                <a:ea typeface="Calibri" panose="020F0502020204030204" pitchFamily="34" charset="0"/>
                <a:cs typeface="Arial" panose="020B0604020202020204" pitchFamily="34" charset="0"/>
              </a:rPr>
              <a:t>The Special Waiver group is also known as:</a:t>
            </a:r>
          </a:p>
          <a:p>
            <a:pPr marL="342900" marR="0" lvl="0" indent="-342900">
              <a:spcBef>
                <a:spcPts val="0"/>
              </a:spcBef>
              <a:spcAft>
                <a:spcPts val="0"/>
              </a:spcAft>
              <a:buFont typeface="Symbol" pitchFamily="2" charset="2"/>
              <a:buChar char=""/>
            </a:pPr>
            <a:r>
              <a:rPr lang="en-US" sz="2400" kern="100" dirty="0">
                <a:effectLst/>
                <a:latin typeface="Arial" panose="020B0604020202020204" pitchFamily="34" charset="0"/>
                <a:ea typeface="Calibri" panose="020F0502020204030204" pitchFamily="34" charset="0"/>
                <a:cs typeface="Arial" panose="020B0604020202020204" pitchFamily="34" charset="0"/>
              </a:rPr>
              <a:t>Special Income Level group, or</a:t>
            </a:r>
          </a:p>
          <a:p>
            <a:pPr marL="342900" marR="0" lvl="0" indent="-342900">
              <a:spcBef>
                <a:spcPts val="0"/>
              </a:spcBef>
              <a:spcAft>
                <a:spcPts val="0"/>
              </a:spcAft>
              <a:buFont typeface="Symbol" pitchFamily="2" charset="2"/>
              <a:buChar char=""/>
            </a:pPr>
            <a:r>
              <a:rPr lang="en-US" sz="2400" kern="100" dirty="0">
                <a:effectLst/>
                <a:latin typeface="Arial" panose="020B0604020202020204" pitchFamily="34" charset="0"/>
                <a:ea typeface="Calibri" panose="020F0502020204030204" pitchFamily="34" charset="0"/>
                <a:cs typeface="Arial" panose="020B0604020202020204" pitchFamily="34" charset="0"/>
              </a:rPr>
              <a:t>300% SSI Income Level group, or</a:t>
            </a:r>
          </a:p>
          <a:p>
            <a:pPr marL="342900" marR="0" lvl="0" indent="-342900">
              <a:spcBef>
                <a:spcPts val="0"/>
              </a:spcBef>
              <a:spcAft>
                <a:spcPts val="0"/>
              </a:spcAft>
              <a:buFont typeface="Symbol" pitchFamily="2" charset="2"/>
              <a:buChar char=""/>
            </a:pPr>
            <a:r>
              <a:rPr lang="en-US" sz="2400" kern="100" dirty="0">
                <a:effectLst/>
                <a:latin typeface="Arial" panose="020B0604020202020204" pitchFamily="34" charset="0"/>
                <a:ea typeface="Calibri" panose="020F0502020204030204" pitchFamily="34" charset="0"/>
                <a:cs typeface="Arial" panose="020B0604020202020204" pitchFamily="34" charset="0"/>
              </a:rPr>
              <a:t>Optional group</a:t>
            </a:r>
          </a:p>
          <a:p>
            <a:pPr marL="0" indent="0">
              <a:spcBef>
                <a:spcPts val="0"/>
              </a:spcBef>
              <a:buNone/>
            </a:pPr>
            <a:endParaRPr lang="en-US" sz="2400" kern="100" dirty="0">
              <a:latin typeface="Arial" panose="020B0604020202020204" pitchFamily="34" charset="0"/>
              <a:ea typeface="Calibri" panose="020F0502020204030204" pitchFamily="34" charset="0"/>
              <a:cs typeface="Arial" panose="020B0604020202020204" pitchFamily="34" charset="0"/>
            </a:endParaRPr>
          </a:p>
          <a:p>
            <a:pPr>
              <a:spcBef>
                <a:spcPts val="0"/>
              </a:spcBef>
            </a:pPr>
            <a:endParaRPr lang="en-US" sz="2400" kern="100" dirty="0">
              <a:effectLst/>
              <a:latin typeface="Arial" panose="020B0604020202020204" pitchFamily="34" charset="0"/>
              <a:ea typeface="Calibri" panose="020F0502020204030204" pitchFamily="34" charset="0"/>
              <a:cs typeface="Arial" panose="020B0604020202020204" pitchFamily="34" charset="0"/>
            </a:endParaRPr>
          </a:p>
          <a:p>
            <a:pPr marL="0" marR="0" indent="0">
              <a:spcBef>
                <a:spcPts val="0"/>
              </a:spcBef>
              <a:spcAft>
                <a:spcPts val="0"/>
              </a:spcAft>
              <a:buNone/>
            </a:pPr>
            <a:endParaRPr lang="en-US" sz="2400" kern="1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FAB2127F-C961-AD2E-C9F6-9CDB82CDC276}"/>
              </a:ext>
            </a:extLst>
          </p:cNvPr>
          <p:cNvSpPr>
            <a:spLocks noGrp="1"/>
          </p:cNvSpPr>
          <p:nvPr>
            <p:ph type="sldNum" sz="quarter" idx="12"/>
          </p:nvPr>
        </p:nvSpPr>
        <p:spPr/>
        <p:txBody>
          <a:bodyPr/>
          <a:lstStyle/>
          <a:p>
            <a:fld id="{D57F1E4F-1CFF-5643-939E-217C01CDF565}" type="slidenum">
              <a:rPr lang="en-US" smtClean="0"/>
              <a:pPr/>
              <a:t>14</a:t>
            </a:fld>
            <a:endParaRPr lang="en-US" dirty="0"/>
          </a:p>
        </p:txBody>
      </p:sp>
    </p:spTree>
    <p:extLst>
      <p:ext uri="{BB962C8B-B14F-4D97-AF65-F5344CB8AC3E}">
        <p14:creationId xmlns:p14="http://schemas.microsoft.com/office/powerpoint/2010/main" val="17253448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89323-40AE-6146-DD82-0E4E802AC6DE}"/>
              </a:ext>
            </a:extLst>
          </p:cNvPr>
          <p:cNvSpPr>
            <a:spLocks noGrp="1"/>
          </p:cNvSpPr>
          <p:nvPr>
            <p:ph type="title"/>
          </p:nvPr>
        </p:nvSpPr>
        <p:spPr/>
        <p:txBody>
          <a:bodyPr>
            <a:normAutofit fontScale="90000"/>
          </a:bodyPr>
          <a:lstStyle/>
          <a:p>
            <a:r>
              <a:rPr lang="en-US" b="1" kern="100" dirty="0">
                <a:effectLst/>
                <a:latin typeface="Arial" panose="020B0604020202020204" pitchFamily="34" charset="0"/>
                <a:ea typeface="Calibri" panose="020F0502020204030204" pitchFamily="34" charset="0"/>
                <a:cs typeface="Times New Roman" panose="02020603050405020304" pitchFamily="18" charset="0"/>
              </a:rPr>
              <a:t>Details About the Special Waiver Medicaid Group (2)</a:t>
            </a: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9BC27132-8A71-EF35-CD5A-741BFEBDC3A8}"/>
              </a:ext>
            </a:extLst>
          </p:cNvPr>
          <p:cNvSpPr>
            <a:spLocks noGrp="1"/>
          </p:cNvSpPr>
          <p:nvPr>
            <p:ph idx="1"/>
          </p:nvPr>
        </p:nvSpPr>
        <p:spPr>
          <a:xfrm>
            <a:off x="2589212" y="1905000"/>
            <a:ext cx="8915400" cy="4006222"/>
          </a:xfrm>
        </p:spPr>
        <p:txBody>
          <a:bodyPr>
            <a:noAutofit/>
          </a:bodyPr>
          <a:lstStyle/>
          <a:p>
            <a:pPr marL="0" marR="0" indent="0">
              <a:spcBef>
                <a:spcPts val="0"/>
              </a:spcBef>
              <a:spcAft>
                <a:spcPts val="0"/>
              </a:spcAft>
              <a:buNone/>
            </a:pPr>
            <a:r>
              <a:rPr lang="en-US" sz="2400" kern="100" dirty="0">
                <a:effectLst/>
                <a:latin typeface="Arial" panose="020B0604020202020204" pitchFamily="34" charset="0"/>
                <a:ea typeface="Calibri" panose="020F0502020204030204" pitchFamily="34" charset="0"/>
                <a:cs typeface="Arial" panose="020B0604020202020204" pitchFamily="34" charset="0"/>
              </a:rPr>
              <a:t>The Special Waiver group has:</a:t>
            </a:r>
          </a:p>
          <a:p>
            <a:pPr marL="342900" marR="0" lvl="0" indent="-342900">
              <a:spcBef>
                <a:spcPts val="0"/>
              </a:spcBef>
              <a:spcAft>
                <a:spcPts val="0"/>
              </a:spcAft>
              <a:buFont typeface="Symbol" pitchFamily="2" charset="2"/>
              <a:buChar char=""/>
            </a:pPr>
            <a:r>
              <a:rPr lang="en-US" sz="2400" kern="100" dirty="0">
                <a:effectLst/>
                <a:latin typeface="Arial" panose="020B0604020202020204" pitchFamily="34" charset="0"/>
                <a:ea typeface="Calibri" panose="020F0502020204030204" pitchFamily="34" charset="0"/>
                <a:cs typeface="Arial" panose="020B0604020202020204" pitchFamily="34" charset="0"/>
              </a:rPr>
              <a:t>The same disability standard as Social Security’s,</a:t>
            </a:r>
          </a:p>
          <a:p>
            <a:pPr marL="342900" marR="0" lvl="0" indent="-342900">
              <a:spcBef>
                <a:spcPts val="0"/>
              </a:spcBef>
              <a:spcAft>
                <a:spcPts val="0"/>
              </a:spcAft>
              <a:buFont typeface="Symbol" pitchFamily="2" charset="2"/>
              <a:buChar char=""/>
            </a:pPr>
            <a:r>
              <a:rPr lang="en-US" sz="2400" kern="100" dirty="0">
                <a:effectLst/>
                <a:latin typeface="Arial" panose="020B0604020202020204" pitchFamily="34" charset="0"/>
                <a:ea typeface="Calibri" panose="020F0502020204030204" pitchFamily="34" charset="0"/>
                <a:cs typeface="Arial" panose="020B0604020202020204" pitchFamily="34" charset="0"/>
              </a:rPr>
              <a:t>An income limit of 3 times the maximum SSI benefit (3 x $994 = $2,982 per month in 2026), and</a:t>
            </a:r>
          </a:p>
          <a:p>
            <a:pPr marL="342900" marR="0" lvl="0" indent="-342900">
              <a:spcBef>
                <a:spcPts val="0"/>
              </a:spcBef>
              <a:spcAft>
                <a:spcPts val="0"/>
              </a:spcAft>
              <a:buFont typeface="Symbol" pitchFamily="2" charset="2"/>
              <a:buChar char=""/>
            </a:pPr>
            <a:r>
              <a:rPr lang="en-US" sz="2400" kern="100" dirty="0">
                <a:effectLst/>
                <a:latin typeface="Arial" panose="020B0604020202020204" pitchFamily="34" charset="0"/>
                <a:ea typeface="Calibri" panose="020F0502020204030204" pitchFamily="34" charset="0"/>
                <a:cs typeface="Arial" panose="020B0604020202020204" pitchFamily="34" charset="0"/>
              </a:rPr>
              <a:t>A resource (asset) limit of $2,500</a:t>
            </a:r>
          </a:p>
          <a:p>
            <a:pPr marL="0" marR="0">
              <a:spcBef>
                <a:spcPts val="0"/>
              </a:spcBef>
              <a:spcAft>
                <a:spcPts val="0"/>
              </a:spcAft>
            </a:pPr>
            <a:r>
              <a:rPr lang="en-US" sz="2400" kern="100" dirty="0">
                <a:effectLst/>
                <a:latin typeface="Arial" panose="020B0604020202020204" pitchFamily="34" charset="0"/>
                <a:ea typeface="Calibri" panose="020F0502020204030204" pitchFamily="34" charset="0"/>
                <a:cs typeface="Arial" panose="020B0604020202020204" pitchFamily="34" charset="0"/>
              </a:rPr>
              <a:t>True or False?</a:t>
            </a:r>
          </a:p>
          <a:p>
            <a:pPr marL="0" indent="0">
              <a:spcBef>
                <a:spcPts val="0"/>
              </a:spcBef>
              <a:buNone/>
            </a:pPr>
            <a:endParaRPr lang="en-US" sz="2400" kern="100" dirty="0">
              <a:latin typeface="Arial" panose="020B0604020202020204" pitchFamily="34" charset="0"/>
              <a:ea typeface="Calibri" panose="020F0502020204030204" pitchFamily="34" charset="0"/>
              <a:cs typeface="Arial" panose="020B0604020202020204" pitchFamily="34" charset="0"/>
            </a:endParaRPr>
          </a:p>
          <a:p>
            <a:pPr>
              <a:spcBef>
                <a:spcPts val="0"/>
              </a:spcBef>
            </a:pPr>
            <a:endParaRPr lang="en-US" sz="2400" kern="100" dirty="0">
              <a:effectLst/>
              <a:latin typeface="Arial" panose="020B0604020202020204" pitchFamily="34" charset="0"/>
              <a:ea typeface="Calibri" panose="020F0502020204030204" pitchFamily="34" charset="0"/>
              <a:cs typeface="Arial" panose="020B0604020202020204" pitchFamily="34" charset="0"/>
            </a:endParaRPr>
          </a:p>
          <a:p>
            <a:pPr marL="0" marR="0" indent="0">
              <a:spcBef>
                <a:spcPts val="0"/>
              </a:spcBef>
              <a:spcAft>
                <a:spcPts val="0"/>
              </a:spcAft>
              <a:buNone/>
            </a:pPr>
            <a:endParaRPr lang="en-US" sz="2400" kern="1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FAB2127F-C961-AD2E-C9F6-9CDB82CDC276}"/>
              </a:ext>
            </a:extLst>
          </p:cNvPr>
          <p:cNvSpPr>
            <a:spLocks noGrp="1"/>
          </p:cNvSpPr>
          <p:nvPr>
            <p:ph type="sldNum" sz="quarter" idx="12"/>
          </p:nvPr>
        </p:nvSpPr>
        <p:spPr/>
        <p:txBody>
          <a:bodyPr/>
          <a:lstStyle/>
          <a:p>
            <a:fld id="{D57F1E4F-1CFF-5643-939E-217C01CDF565}" type="slidenum">
              <a:rPr lang="en-US" smtClean="0"/>
              <a:pPr/>
              <a:t>15</a:t>
            </a:fld>
            <a:endParaRPr lang="en-US" dirty="0"/>
          </a:p>
        </p:txBody>
      </p:sp>
    </p:spTree>
    <p:extLst>
      <p:ext uri="{BB962C8B-B14F-4D97-AF65-F5344CB8AC3E}">
        <p14:creationId xmlns:p14="http://schemas.microsoft.com/office/powerpoint/2010/main" val="5320732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89323-40AE-6146-DD82-0E4E802AC6DE}"/>
              </a:ext>
            </a:extLst>
          </p:cNvPr>
          <p:cNvSpPr>
            <a:spLocks noGrp="1"/>
          </p:cNvSpPr>
          <p:nvPr>
            <p:ph type="title"/>
          </p:nvPr>
        </p:nvSpPr>
        <p:spPr/>
        <p:txBody>
          <a:bodyPr>
            <a:normAutofit fontScale="90000"/>
          </a:bodyPr>
          <a:lstStyle/>
          <a:p>
            <a:r>
              <a:rPr lang="en-US" b="1" kern="100" dirty="0">
                <a:effectLst/>
                <a:latin typeface="Arial" panose="020B0604020202020204" pitchFamily="34" charset="0"/>
                <a:ea typeface="Calibri" panose="020F0502020204030204" pitchFamily="34" charset="0"/>
                <a:cs typeface="Times New Roman" panose="02020603050405020304" pitchFamily="18" charset="0"/>
              </a:rPr>
              <a:t>Details About the Special Waiver Medicaid Group (3)</a:t>
            </a: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9BC27132-8A71-EF35-CD5A-741BFEBDC3A8}"/>
              </a:ext>
            </a:extLst>
          </p:cNvPr>
          <p:cNvSpPr>
            <a:spLocks noGrp="1"/>
          </p:cNvSpPr>
          <p:nvPr>
            <p:ph idx="1"/>
          </p:nvPr>
        </p:nvSpPr>
        <p:spPr>
          <a:xfrm>
            <a:off x="2589212" y="1905000"/>
            <a:ext cx="8915400" cy="4006222"/>
          </a:xfrm>
        </p:spPr>
        <p:txBody>
          <a:bodyPr>
            <a:noAutofit/>
          </a:bodyPr>
          <a:lstStyle/>
          <a:p>
            <a:pPr>
              <a:spcBef>
                <a:spcPts val="0"/>
              </a:spcBef>
            </a:pPr>
            <a:r>
              <a:rPr lang="en-US" sz="2400" kern="100" dirty="0">
                <a:effectLst/>
                <a:latin typeface="Arial" panose="020B0604020202020204" pitchFamily="34" charset="0"/>
                <a:ea typeface="Calibri" panose="020F0502020204030204" pitchFamily="34" charset="0"/>
                <a:cs typeface="Arial" panose="020B0604020202020204" pitchFamily="34" charset="0"/>
              </a:rPr>
              <a:t>True. </a:t>
            </a:r>
          </a:p>
          <a:p>
            <a:pPr marL="457200" indent="-457200">
              <a:spcBef>
                <a:spcPts val="0"/>
              </a:spcBef>
              <a:buFont typeface="+mj-lt"/>
              <a:buAutoNum type="arabicPeriod"/>
            </a:pPr>
            <a:r>
              <a:rPr lang="en-US" sz="2400" kern="100" dirty="0">
                <a:effectLst/>
                <a:latin typeface="Arial" panose="020B0604020202020204" pitchFamily="34" charset="0"/>
                <a:ea typeface="Calibri" panose="020F0502020204030204" pitchFamily="34" charset="0"/>
                <a:cs typeface="Arial" panose="020B0604020202020204" pitchFamily="34" charset="0"/>
              </a:rPr>
              <a:t>Disability standard - severe disability, lasting at least 12 months, that limits work ability</a:t>
            </a:r>
          </a:p>
          <a:p>
            <a:pPr marL="457200" indent="-457200">
              <a:spcBef>
                <a:spcPts val="0"/>
              </a:spcBef>
              <a:buFont typeface="+mj-lt"/>
              <a:buAutoNum type="arabicPeriod"/>
            </a:pPr>
            <a:r>
              <a:rPr lang="en-US" sz="2400" kern="100" dirty="0">
                <a:effectLst/>
                <a:latin typeface="Arial" panose="020B0604020202020204" pitchFamily="34" charset="0"/>
                <a:ea typeface="Calibri" panose="020F0502020204030204" pitchFamily="34" charset="0"/>
                <a:cs typeface="Arial" panose="020B0604020202020204" pitchFamily="34" charset="0"/>
              </a:rPr>
              <a:t>“Countable” income limit of 3 times maximum SSI benefit for an individual (in 2026, $994 x 3 = $2,982 a month)</a:t>
            </a:r>
          </a:p>
          <a:p>
            <a:pPr marL="457200" indent="-457200">
              <a:spcBef>
                <a:spcPts val="0"/>
              </a:spcBef>
              <a:buFont typeface="+mj-lt"/>
              <a:buAutoNum type="arabicPeriod"/>
            </a:pPr>
            <a:r>
              <a:rPr lang="en-US" sz="2400" kern="100" dirty="0">
                <a:effectLst/>
                <a:latin typeface="Arial" panose="020B0604020202020204" pitchFamily="34" charset="0"/>
                <a:ea typeface="Calibri" panose="020F0502020204030204" pitchFamily="34" charset="0"/>
                <a:cs typeface="Arial" panose="020B0604020202020204" pitchFamily="34" charset="0"/>
              </a:rPr>
              <a:t>“Countable” resource (asset) limit of $2,500</a:t>
            </a:r>
            <a:endParaRPr lang="en-US" sz="2400" kern="100" dirty="0">
              <a:latin typeface="Arial" panose="020B0604020202020204" pitchFamily="34" charset="0"/>
              <a:ea typeface="Calibri" panose="020F0502020204030204" pitchFamily="34" charset="0"/>
              <a:cs typeface="Arial" panose="020B0604020202020204" pitchFamily="34" charset="0"/>
            </a:endParaRPr>
          </a:p>
          <a:p>
            <a:pPr>
              <a:spcBef>
                <a:spcPts val="0"/>
              </a:spcBef>
            </a:pPr>
            <a:endParaRPr lang="en-US" sz="2400" kern="100" dirty="0">
              <a:effectLst/>
              <a:latin typeface="Arial" panose="020B0604020202020204" pitchFamily="34" charset="0"/>
              <a:ea typeface="Calibri" panose="020F0502020204030204" pitchFamily="34" charset="0"/>
              <a:cs typeface="Arial" panose="020B0604020202020204" pitchFamily="34" charset="0"/>
            </a:endParaRPr>
          </a:p>
          <a:p>
            <a:pPr marL="0" marR="0" indent="0">
              <a:spcBef>
                <a:spcPts val="0"/>
              </a:spcBef>
              <a:spcAft>
                <a:spcPts val="0"/>
              </a:spcAft>
              <a:buNone/>
            </a:pPr>
            <a:endParaRPr lang="en-US" sz="2400" kern="1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FAB2127F-C961-AD2E-C9F6-9CDB82CDC276}"/>
              </a:ext>
            </a:extLst>
          </p:cNvPr>
          <p:cNvSpPr>
            <a:spLocks noGrp="1"/>
          </p:cNvSpPr>
          <p:nvPr>
            <p:ph type="sldNum" sz="quarter" idx="12"/>
          </p:nvPr>
        </p:nvSpPr>
        <p:spPr/>
        <p:txBody>
          <a:bodyPr/>
          <a:lstStyle/>
          <a:p>
            <a:fld id="{D57F1E4F-1CFF-5643-939E-217C01CDF565}" type="slidenum">
              <a:rPr lang="en-US" smtClean="0"/>
              <a:pPr/>
              <a:t>16</a:t>
            </a:fld>
            <a:endParaRPr lang="en-US" dirty="0"/>
          </a:p>
        </p:txBody>
      </p:sp>
    </p:spTree>
    <p:extLst>
      <p:ext uri="{BB962C8B-B14F-4D97-AF65-F5344CB8AC3E}">
        <p14:creationId xmlns:p14="http://schemas.microsoft.com/office/powerpoint/2010/main" val="30647981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89323-40AE-6146-DD82-0E4E802AC6DE}"/>
              </a:ext>
            </a:extLst>
          </p:cNvPr>
          <p:cNvSpPr>
            <a:spLocks noGrp="1"/>
          </p:cNvSpPr>
          <p:nvPr>
            <p:ph type="title"/>
          </p:nvPr>
        </p:nvSpPr>
        <p:spPr/>
        <p:txBody>
          <a:bodyPr>
            <a:normAutofit fontScale="90000"/>
          </a:bodyPr>
          <a:lstStyle/>
          <a:p>
            <a:r>
              <a:rPr lang="en-US" b="1" kern="100" dirty="0">
                <a:effectLst/>
                <a:latin typeface="Arial" panose="020B0604020202020204" pitchFamily="34" charset="0"/>
                <a:ea typeface="Calibri" panose="020F0502020204030204" pitchFamily="34" charset="0"/>
                <a:cs typeface="Times New Roman" panose="02020603050405020304" pitchFamily="18" charset="0"/>
              </a:rPr>
              <a:t>Details About the Special Waiver Medicaid Group (4)</a:t>
            </a: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9BC27132-8A71-EF35-CD5A-741BFEBDC3A8}"/>
              </a:ext>
            </a:extLst>
          </p:cNvPr>
          <p:cNvSpPr>
            <a:spLocks noGrp="1"/>
          </p:cNvSpPr>
          <p:nvPr>
            <p:ph idx="1"/>
          </p:nvPr>
        </p:nvSpPr>
        <p:spPr>
          <a:xfrm>
            <a:off x="2589212" y="1905000"/>
            <a:ext cx="8915400" cy="4006222"/>
          </a:xfrm>
        </p:spPr>
        <p:txBody>
          <a:bodyPr>
            <a:noAutofit/>
          </a:bodyPr>
          <a:lstStyle/>
          <a:p>
            <a:pPr>
              <a:spcBef>
                <a:spcPts val="0"/>
              </a:spcBef>
            </a:pPr>
            <a:r>
              <a:rPr lang="en-US" sz="2400" kern="100" dirty="0">
                <a:effectLst/>
                <a:latin typeface="Arial" panose="020B0604020202020204" pitchFamily="34" charset="0"/>
                <a:ea typeface="Calibri" panose="020F0502020204030204" pitchFamily="34" charset="0"/>
                <a:cs typeface="Arial" panose="020B0604020202020204" pitchFamily="34" charset="0"/>
              </a:rPr>
              <a:t>Countable income includes almost all of “unearned” income (such as Social Security Disability (SSDI) benefits) and less than half of earned income (such as wages or self-employment income)</a:t>
            </a:r>
          </a:p>
          <a:p>
            <a:pPr>
              <a:spcBef>
                <a:spcPts val="0"/>
              </a:spcBef>
            </a:pPr>
            <a:r>
              <a:rPr lang="en-US" sz="2400" kern="100" dirty="0">
                <a:effectLst/>
                <a:latin typeface="Arial" panose="020B0604020202020204" pitchFamily="34" charset="0"/>
                <a:ea typeface="Calibri" panose="020F0502020204030204" pitchFamily="34" charset="0"/>
                <a:cs typeface="Arial" panose="020B0604020202020204" pitchFamily="34" charset="0"/>
              </a:rPr>
              <a:t>Countable resources include most assets (such as cash, bank accounts, stocks, bonds, money markets, CDs, retirement accounts, other investments, real estate other than home the person lives in), BUT</a:t>
            </a:r>
          </a:p>
          <a:p>
            <a:pPr>
              <a:spcBef>
                <a:spcPts val="0"/>
              </a:spcBef>
            </a:pPr>
            <a:r>
              <a:rPr lang="en-US" sz="2400" kern="100" dirty="0">
                <a:effectLst/>
                <a:latin typeface="Arial" panose="020B0604020202020204" pitchFamily="34" charset="0"/>
                <a:ea typeface="Calibri" panose="020F0502020204030204" pitchFamily="34" charset="0"/>
                <a:cs typeface="Arial" panose="020B0604020202020204" pitchFamily="34" charset="0"/>
              </a:rPr>
              <a:t>Some resources DON’T count (home the person lives in, cars, ABLE accounts, special needs trusts, certain burial funds, and some others)</a:t>
            </a:r>
          </a:p>
          <a:p>
            <a:pPr marL="0" indent="0">
              <a:spcBef>
                <a:spcPts val="0"/>
              </a:spcBef>
              <a:buNone/>
            </a:pPr>
            <a:endParaRPr lang="en-US" sz="2400" kern="100" dirty="0">
              <a:latin typeface="Arial" panose="020B0604020202020204" pitchFamily="34" charset="0"/>
              <a:ea typeface="Calibri" panose="020F0502020204030204" pitchFamily="34" charset="0"/>
              <a:cs typeface="Arial" panose="020B0604020202020204" pitchFamily="34" charset="0"/>
            </a:endParaRPr>
          </a:p>
          <a:p>
            <a:pPr>
              <a:spcBef>
                <a:spcPts val="0"/>
              </a:spcBef>
            </a:pPr>
            <a:endParaRPr lang="en-US" sz="2400" kern="100" dirty="0">
              <a:effectLst/>
              <a:latin typeface="Arial" panose="020B0604020202020204" pitchFamily="34" charset="0"/>
              <a:ea typeface="Calibri" panose="020F0502020204030204" pitchFamily="34" charset="0"/>
              <a:cs typeface="Arial" panose="020B0604020202020204" pitchFamily="34" charset="0"/>
            </a:endParaRPr>
          </a:p>
          <a:p>
            <a:pPr marL="0" marR="0" indent="0">
              <a:spcBef>
                <a:spcPts val="0"/>
              </a:spcBef>
              <a:spcAft>
                <a:spcPts val="0"/>
              </a:spcAft>
              <a:buNone/>
            </a:pPr>
            <a:endParaRPr lang="en-US" sz="2400" kern="1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FAB2127F-C961-AD2E-C9F6-9CDB82CDC276}"/>
              </a:ext>
            </a:extLst>
          </p:cNvPr>
          <p:cNvSpPr>
            <a:spLocks noGrp="1"/>
          </p:cNvSpPr>
          <p:nvPr>
            <p:ph type="sldNum" sz="quarter" idx="12"/>
          </p:nvPr>
        </p:nvSpPr>
        <p:spPr/>
        <p:txBody>
          <a:bodyPr/>
          <a:lstStyle/>
          <a:p>
            <a:fld id="{D57F1E4F-1CFF-5643-939E-217C01CDF565}" type="slidenum">
              <a:rPr lang="en-US" smtClean="0"/>
              <a:pPr/>
              <a:t>17</a:t>
            </a:fld>
            <a:endParaRPr lang="en-US" dirty="0"/>
          </a:p>
        </p:txBody>
      </p:sp>
    </p:spTree>
    <p:extLst>
      <p:ext uri="{BB962C8B-B14F-4D97-AF65-F5344CB8AC3E}">
        <p14:creationId xmlns:p14="http://schemas.microsoft.com/office/powerpoint/2010/main" val="36270218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89323-40AE-6146-DD82-0E4E802AC6DE}"/>
              </a:ext>
            </a:extLst>
          </p:cNvPr>
          <p:cNvSpPr>
            <a:spLocks noGrp="1"/>
          </p:cNvSpPr>
          <p:nvPr>
            <p:ph type="title"/>
          </p:nvPr>
        </p:nvSpPr>
        <p:spPr/>
        <p:txBody>
          <a:bodyPr>
            <a:normAutofit fontScale="90000"/>
          </a:bodyPr>
          <a:lstStyle/>
          <a:p>
            <a:r>
              <a:rPr lang="en-US" b="1" kern="100" dirty="0">
                <a:effectLst/>
                <a:latin typeface="Arial" panose="020B0604020202020204" pitchFamily="34" charset="0"/>
                <a:ea typeface="Calibri" panose="020F0502020204030204" pitchFamily="34" charset="0"/>
                <a:cs typeface="Arial" panose="020B0604020202020204" pitchFamily="34" charset="0"/>
              </a:rPr>
              <a:t>How Is a Redetermination Supposed to Work for the Special Waiver Group? (1)</a:t>
            </a: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9BC27132-8A71-EF35-CD5A-741BFEBDC3A8}"/>
              </a:ext>
            </a:extLst>
          </p:cNvPr>
          <p:cNvSpPr>
            <a:spLocks noGrp="1"/>
          </p:cNvSpPr>
          <p:nvPr>
            <p:ph idx="1"/>
          </p:nvPr>
        </p:nvSpPr>
        <p:spPr>
          <a:xfrm>
            <a:off x="2589212" y="1905000"/>
            <a:ext cx="8915400" cy="4006222"/>
          </a:xfrm>
        </p:spPr>
        <p:txBody>
          <a:bodyPr>
            <a:noAutofit/>
          </a:bodyPr>
          <a:lstStyle/>
          <a:p>
            <a:pPr marR="0">
              <a:spcBef>
                <a:spcPts val="0"/>
              </a:spcBef>
              <a:spcAft>
                <a:spcPts val="0"/>
              </a:spcAft>
              <a:buFont typeface="+mj-lt"/>
              <a:buAutoNum type="arabicPeriod"/>
            </a:pPr>
            <a:r>
              <a:rPr lang="en-US" sz="2400" kern="100" dirty="0">
                <a:effectLst/>
                <a:latin typeface="Arial" panose="020B0604020202020204" pitchFamily="34" charset="0"/>
                <a:ea typeface="Calibri" panose="020F0502020204030204" pitchFamily="34" charset="0"/>
                <a:cs typeface="Arial" panose="020B0604020202020204" pitchFamily="34" charset="0"/>
              </a:rPr>
              <a:t>Person or authorized representative gets notice (letter) in mail about 70 days before due date that contains a personal identification number (PIN) to use to complete redetermination online using </a:t>
            </a:r>
            <a:r>
              <a:rPr lang="en-US" sz="2400" kern="100" dirty="0" err="1">
                <a:effectLst/>
                <a:latin typeface="Arial" panose="020B0604020202020204" pitchFamily="34" charset="0"/>
                <a:ea typeface="Calibri" panose="020F0502020204030204" pitchFamily="34" charset="0"/>
                <a:cs typeface="Arial" panose="020B0604020202020204" pitchFamily="34" charset="0"/>
              </a:rPr>
              <a:t>MarylandBenefits.gov</a:t>
            </a:r>
            <a:r>
              <a:rPr lang="en-US" sz="2400" kern="100" dirty="0">
                <a:effectLst/>
                <a:latin typeface="Arial" panose="020B0604020202020204" pitchFamily="34" charset="0"/>
                <a:ea typeface="Calibri" panose="020F0502020204030204" pitchFamily="34" charset="0"/>
                <a:cs typeface="Arial" panose="020B0604020202020204" pitchFamily="34" charset="0"/>
              </a:rPr>
              <a:t> (formerly called </a:t>
            </a:r>
            <a:r>
              <a:rPr lang="en-US" sz="2400" kern="100" dirty="0" err="1">
                <a:effectLst/>
                <a:latin typeface="Arial" panose="020B0604020202020204" pitchFamily="34" charset="0"/>
                <a:ea typeface="Calibri" panose="020F0502020204030204" pitchFamily="34" charset="0"/>
                <a:cs typeface="Arial" panose="020B0604020202020204" pitchFamily="34" charset="0"/>
              </a:rPr>
              <a:t>MyMDThink</a:t>
            </a:r>
            <a:r>
              <a:rPr lang="en-US" sz="2400" kern="100" dirty="0">
                <a:effectLst/>
                <a:latin typeface="Arial" panose="020B0604020202020204" pitchFamily="34" charset="0"/>
                <a:ea typeface="Calibri" panose="020F0502020204030204" pitchFamily="34" charset="0"/>
                <a:cs typeface="Arial" panose="020B0604020202020204" pitchFamily="34" charset="0"/>
              </a:rPr>
              <a:t>) - </a:t>
            </a:r>
            <a:r>
              <a:rPr lang="en-US" sz="2400" u="sng" kern="100" dirty="0">
                <a:solidFill>
                  <a:srgbClr val="0000FF"/>
                </a:solidFill>
                <a:effectLst/>
                <a:latin typeface="Arial" panose="020B0604020202020204" pitchFamily="34" charset="0"/>
                <a:ea typeface="Calibri" panose="020F0502020204030204" pitchFamily="34" charset="0"/>
                <a:cs typeface="Arial" panose="020B0604020202020204" pitchFamily="34" charset="0"/>
                <a:hlinkClick r:id="rId2"/>
              </a:rPr>
              <a:t>https://benefits.maryland.gov/home/#/</a:t>
            </a:r>
            <a:endParaRPr lang="en-US" sz="2400" kern="100" dirty="0">
              <a:effectLst/>
              <a:latin typeface="Arial" panose="020B0604020202020204" pitchFamily="34" charset="0"/>
              <a:ea typeface="Calibri" panose="020F0502020204030204" pitchFamily="34" charset="0"/>
              <a:cs typeface="Arial" panose="020B0604020202020204" pitchFamily="34" charset="0"/>
            </a:endParaRPr>
          </a:p>
          <a:p>
            <a:pPr marR="0">
              <a:spcBef>
                <a:spcPts val="0"/>
              </a:spcBef>
              <a:spcAft>
                <a:spcPts val="0"/>
              </a:spcAft>
              <a:buFont typeface="+mj-lt"/>
              <a:buAutoNum type="arabicPeriod"/>
            </a:pPr>
            <a:r>
              <a:rPr lang="en-US" sz="2400" kern="100" dirty="0">
                <a:effectLst/>
                <a:latin typeface="Arial" panose="020B0604020202020204" pitchFamily="34" charset="0"/>
                <a:ea typeface="Calibri" panose="020F0502020204030204" pitchFamily="34" charset="0"/>
                <a:cs typeface="Arial" panose="020B0604020202020204" pitchFamily="34" charset="0"/>
              </a:rPr>
              <a:t>Person or representative completes redetermination online BUT NOT MORE THAN 45 DAYS BEFORE DUE DATE</a:t>
            </a:r>
          </a:p>
          <a:p>
            <a:pPr marR="0">
              <a:spcBef>
                <a:spcPts val="0"/>
              </a:spcBef>
              <a:spcAft>
                <a:spcPts val="0"/>
              </a:spcAft>
              <a:buFont typeface="+mj-lt"/>
              <a:buAutoNum type="arabicPeriod"/>
            </a:pPr>
            <a:r>
              <a:rPr lang="en-US" sz="2400" kern="100" dirty="0">
                <a:latin typeface="Arial" panose="020B0604020202020204" pitchFamily="34" charset="0"/>
                <a:ea typeface="Calibri" panose="020F0502020204030204" pitchFamily="34" charset="0"/>
                <a:cs typeface="Arial" panose="020B0604020202020204" pitchFamily="34" charset="0"/>
              </a:rPr>
              <a:t>Person receives second notice in mail about 55 days before due date with PIN and paper application.</a:t>
            </a:r>
            <a:endParaRPr lang="en-US" sz="2400" kern="1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FAB2127F-C961-AD2E-C9F6-9CDB82CDC276}"/>
              </a:ext>
            </a:extLst>
          </p:cNvPr>
          <p:cNvSpPr>
            <a:spLocks noGrp="1"/>
          </p:cNvSpPr>
          <p:nvPr>
            <p:ph type="sldNum" sz="quarter" idx="12"/>
          </p:nvPr>
        </p:nvSpPr>
        <p:spPr/>
        <p:txBody>
          <a:bodyPr/>
          <a:lstStyle/>
          <a:p>
            <a:fld id="{D57F1E4F-1CFF-5643-939E-217C01CDF565}" type="slidenum">
              <a:rPr lang="en-US" smtClean="0"/>
              <a:pPr/>
              <a:t>18</a:t>
            </a:fld>
            <a:endParaRPr lang="en-US" dirty="0"/>
          </a:p>
        </p:txBody>
      </p:sp>
    </p:spTree>
    <p:extLst>
      <p:ext uri="{BB962C8B-B14F-4D97-AF65-F5344CB8AC3E}">
        <p14:creationId xmlns:p14="http://schemas.microsoft.com/office/powerpoint/2010/main" val="25570719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89323-40AE-6146-DD82-0E4E802AC6DE}"/>
              </a:ext>
            </a:extLst>
          </p:cNvPr>
          <p:cNvSpPr>
            <a:spLocks noGrp="1"/>
          </p:cNvSpPr>
          <p:nvPr>
            <p:ph type="title"/>
          </p:nvPr>
        </p:nvSpPr>
        <p:spPr/>
        <p:txBody>
          <a:bodyPr>
            <a:normAutofit fontScale="90000"/>
          </a:bodyPr>
          <a:lstStyle/>
          <a:p>
            <a:r>
              <a:rPr lang="en-US" b="1" kern="100" dirty="0">
                <a:effectLst/>
                <a:latin typeface="Arial" panose="020B0604020202020204" pitchFamily="34" charset="0"/>
                <a:ea typeface="Calibri" panose="020F0502020204030204" pitchFamily="34" charset="0"/>
                <a:cs typeface="Arial" panose="020B0604020202020204" pitchFamily="34" charset="0"/>
              </a:rPr>
              <a:t>How Is a Redetermination Supposed to Work for the Special Waiver Group? (2)</a:t>
            </a: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9BC27132-8A71-EF35-CD5A-741BFEBDC3A8}"/>
              </a:ext>
            </a:extLst>
          </p:cNvPr>
          <p:cNvSpPr>
            <a:spLocks noGrp="1"/>
          </p:cNvSpPr>
          <p:nvPr>
            <p:ph idx="1"/>
          </p:nvPr>
        </p:nvSpPr>
        <p:spPr>
          <a:xfrm>
            <a:off x="2589212" y="1905000"/>
            <a:ext cx="8915400" cy="4006222"/>
          </a:xfrm>
        </p:spPr>
        <p:txBody>
          <a:bodyPr>
            <a:noAutofit/>
          </a:bodyPr>
          <a:lstStyle/>
          <a:p>
            <a:pPr marL="457200" marR="0" indent="-457200">
              <a:spcBef>
                <a:spcPts val="0"/>
              </a:spcBef>
              <a:spcAft>
                <a:spcPts val="0"/>
              </a:spcAft>
              <a:buFont typeface="+mj-lt"/>
              <a:buAutoNum type="arabicPeriod" startAt="4"/>
            </a:pPr>
            <a:r>
              <a:rPr lang="en-US" sz="2400" kern="100" dirty="0">
                <a:effectLst/>
                <a:latin typeface="Arial" panose="020B0604020202020204" pitchFamily="34" charset="0"/>
                <a:ea typeface="Calibri" panose="020F0502020204030204" pitchFamily="34" charset="0"/>
                <a:cs typeface="Arial" panose="020B0604020202020204" pitchFamily="34" charset="0"/>
              </a:rPr>
              <a:t>If redetermination not completed online, person or representative completes the paper packet and mails or delivers it to Eligibility Determination Division (EDD), 6 St. Paul Street, 4</a:t>
            </a:r>
            <a:r>
              <a:rPr lang="en-US" sz="2400" kern="100" baseline="30000" dirty="0">
                <a:effectLst/>
                <a:latin typeface="Arial" panose="020B0604020202020204" pitchFamily="34" charset="0"/>
                <a:ea typeface="Calibri" panose="020F0502020204030204" pitchFamily="34" charset="0"/>
                <a:cs typeface="Arial" panose="020B0604020202020204" pitchFamily="34" charset="0"/>
              </a:rPr>
              <a:t>th</a:t>
            </a:r>
            <a:r>
              <a:rPr lang="en-US" sz="2400" kern="100" dirty="0">
                <a:effectLst/>
                <a:latin typeface="Arial" panose="020B0604020202020204" pitchFamily="34" charset="0"/>
                <a:ea typeface="Calibri" panose="020F0502020204030204" pitchFamily="34" charset="0"/>
                <a:cs typeface="Arial" panose="020B0604020202020204" pitchFamily="34" charset="0"/>
              </a:rPr>
              <a:t> Floor, Baltimore MD 21202</a:t>
            </a:r>
          </a:p>
          <a:p>
            <a:pPr marL="457200" marR="0" indent="-457200">
              <a:spcBef>
                <a:spcPts val="0"/>
              </a:spcBef>
              <a:spcAft>
                <a:spcPts val="0"/>
              </a:spcAft>
              <a:buFont typeface="+mj-lt"/>
              <a:buAutoNum type="arabicPeriod" startAt="4"/>
            </a:pPr>
            <a:r>
              <a:rPr lang="en-US" sz="2400" kern="100" dirty="0">
                <a:effectLst/>
                <a:latin typeface="Arial" panose="020B0604020202020204" pitchFamily="34" charset="0"/>
                <a:ea typeface="Calibri" panose="020F0502020204030204" pitchFamily="34" charset="0"/>
                <a:cs typeface="Arial" panose="020B0604020202020204" pitchFamily="34" charset="0"/>
              </a:rPr>
              <a:t>EDD mails request for additional documents, if needed, and uploads request notice to LTSS, where CCS has access to it</a:t>
            </a:r>
          </a:p>
          <a:p>
            <a:pPr marL="457200" marR="0" indent="-457200">
              <a:spcBef>
                <a:spcPts val="0"/>
              </a:spcBef>
              <a:spcAft>
                <a:spcPts val="0"/>
              </a:spcAft>
              <a:buFont typeface="+mj-lt"/>
              <a:buAutoNum type="arabicPeriod" startAt="4"/>
            </a:pPr>
            <a:r>
              <a:rPr lang="en-US" sz="2400" kern="100" dirty="0">
                <a:effectLst/>
                <a:latin typeface="Arial" panose="020B0604020202020204" pitchFamily="34" charset="0"/>
                <a:ea typeface="Calibri" panose="020F0502020204030204" pitchFamily="34" charset="0"/>
                <a:cs typeface="Arial" panose="020B0604020202020204" pitchFamily="34" charset="0"/>
              </a:rPr>
              <a:t>Person sends documents</a:t>
            </a:r>
          </a:p>
          <a:p>
            <a:pPr marL="457200" marR="0" indent="-457200">
              <a:spcBef>
                <a:spcPts val="0"/>
              </a:spcBef>
              <a:spcAft>
                <a:spcPts val="0"/>
              </a:spcAft>
              <a:buFont typeface="+mj-lt"/>
              <a:buAutoNum type="arabicPeriod" startAt="4"/>
            </a:pPr>
            <a:r>
              <a:rPr lang="en-US" sz="2400" kern="100" dirty="0">
                <a:effectLst/>
                <a:latin typeface="Arial" panose="020B0604020202020204" pitchFamily="34" charset="0"/>
                <a:ea typeface="Calibri" panose="020F0502020204030204" pitchFamily="34" charset="0"/>
                <a:cs typeface="Arial" panose="020B0604020202020204" pitchFamily="34" charset="0"/>
              </a:rPr>
              <a:t>If eligible, person is mailed approval notice within 45 days, which is also uploaded to LTSS where CCS has access to it, and Medicaid and Waiver eligibility continues</a:t>
            </a:r>
          </a:p>
          <a:p>
            <a:pPr marL="457200" marR="0" indent="-457200">
              <a:spcBef>
                <a:spcPts val="0"/>
              </a:spcBef>
              <a:spcAft>
                <a:spcPts val="0"/>
              </a:spcAft>
              <a:buFont typeface="+mj-lt"/>
              <a:buAutoNum type="arabicPeriod" startAt="4"/>
            </a:pPr>
            <a:r>
              <a:rPr lang="en-US" sz="2400" kern="100" dirty="0">
                <a:effectLst/>
                <a:latin typeface="Arial" panose="020B0604020202020204" pitchFamily="34" charset="0"/>
                <a:ea typeface="Calibri" panose="020F0502020204030204" pitchFamily="34" charset="0"/>
                <a:cs typeface="Arial" panose="020B0604020202020204" pitchFamily="34" charset="0"/>
              </a:rPr>
              <a:t>If determined not eligible, person </a:t>
            </a:r>
            <a:r>
              <a:rPr lang="en-US" sz="2400" kern="100" dirty="0">
                <a:latin typeface="Arial" panose="020B0604020202020204" pitchFamily="34" charset="0"/>
                <a:ea typeface="Calibri" panose="020F0502020204030204" pitchFamily="34" charset="0"/>
                <a:cs typeface="Arial" panose="020B0604020202020204" pitchFamily="34" charset="0"/>
              </a:rPr>
              <a:t>is mailed</a:t>
            </a:r>
            <a:r>
              <a:rPr lang="en-US" sz="2400" kern="100" dirty="0">
                <a:effectLst/>
                <a:latin typeface="Arial" panose="020B0604020202020204" pitchFamily="34" charset="0"/>
                <a:ea typeface="Calibri" panose="020F0502020204030204" pitchFamily="34" charset="0"/>
                <a:cs typeface="Arial" panose="020B0604020202020204" pitchFamily="34" charset="0"/>
              </a:rPr>
              <a:t> denial notice within 45 days, which is also uploaded to LTSS where CCS has access to it</a:t>
            </a:r>
          </a:p>
        </p:txBody>
      </p:sp>
      <p:sp>
        <p:nvSpPr>
          <p:cNvPr id="4" name="Slide Number Placeholder 3">
            <a:extLst>
              <a:ext uri="{FF2B5EF4-FFF2-40B4-BE49-F238E27FC236}">
                <a16:creationId xmlns:a16="http://schemas.microsoft.com/office/drawing/2014/main" id="{FAB2127F-C961-AD2E-C9F6-9CDB82CDC276}"/>
              </a:ext>
            </a:extLst>
          </p:cNvPr>
          <p:cNvSpPr>
            <a:spLocks noGrp="1"/>
          </p:cNvSpPr>
          <p:nvPr>
            <p:ph type="sldNum" sz="quarter" idx="12"/>
          </p:nvPr>
        </p:nvSpPr>
        <p:spPr/>
        <p:txBody>
          <a:bodyPr/>
          <a:lstStyle/>
          <a:p>
            <a:fld id="{D57F1E4F-1CFF-5643-939E-217C01CDF565}" type="slidenum">
              <a:rPr lang="en-US" smtClean="0"/>
              <a:pPr/>
              <a:t>19</a:t>
            </a:fld>
            <a:endParaRPr lang="en-US" dirty="0"/>
          </a:p>
        </p:txBody>
      </p:sp>
    </p:spTree>
    <p:extLst>
      <p:ext uri="{BB962C8B-B14F-4D97-AF65-F5344CB8AC3E}">
        <p14:creationId xmlns:p14="http://schemas.microsoft.com/office/powerpoint/2010/main" val="39093016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89323-40AE-6146-DD82-0E4E802AC6DE}"/>
              </a:ext>
            </a:extLst>
          </p:cNvPr>
          <p:cNvSpPr>
            <a:spLocks noGrp="1"/>
          </p:cNvSpPr>
          <p:nvPr>
            <p:ph type="title"/>
          </p:nvPr>
        </p:nvSpPr>
        <p:spPr/>
        <p:txBody>
          <a:bodyPr>
            <a:normAutofit fontScale="90000"/>
          </a:bodyPr>
          <a:lstStyle/>
          <a:p>
            <a:r>
              <a:rPr lang="en-US" b="1" kern="100" dirty="0">
                <a:effectLst/>
                <a:latin typeface="Arial" panose="020B0604020202020204" pitchFamily="34" charset="0"/>
                <a:ea typeface="Calibri" panose="020F0502020204030204" pitchFamily="34" charset="0"/>
                <a:cs typeface="Times New Roman" panose="02020603050405020304" pitchFamily="18" charset="0"/>
              </a:rPr>
              <a:t>What Is a Medicaid Waiver Redetermination and Why Does It Matter?</a:t>
            </a: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9BC27132-8A71-EF35-CD5A-741BFEBDC3A8}"/>
              </a:ext>
            </a:extLst>
          </p:cNvPr>
          <p:cNvSpPr>
            <a:spLocks noGrp="1"/>
          </p:cNvSpPr>
          <p:nvPr>
            <p:ph idx="1"/>
          </p:nvPr>
        </p:nvSpPr>
        <p:spPr>
          <a:xfrm>
            <a:off x="2589212" y="1905000"/>
            <a:ext cx="8915400" cy="4006222"/>
          </a:xfrm>
        </p:spPr>
        <p:txBody>
          <a:bodyPr>
            <a:noAutofit/>
          </a:bodyPr>
          <a:lstStyle/>
          <a:p>
            <a:pPr>
              <a:spcBef>
                <a:spcPts val="0"/>
              </a:spcBef>
            </a:pPr>
            <a:r>
              <a:rPr lang="en-US" sz="2400" kern="100" dirty="0">
                <a:effectLst/>
                <a:latin typeface="Arial" panose="020B0604020202020204" pitchFamily="34" charset="0"/>
                <a:ea typeface="Calibri" panose="020F0502020204030204" pitchFamily="34" charset="0"/>
                <a:cs typeface="Arial" panose="020B0604020202020204" pitchFamily="34" charset="0"/>
              </a:rPr>
              <a:t>A person needs to have Medicaid in order to enroll in a Medicaid Waiver program.</a:t>
            </a:r>
          </a:p>
          <a:p>
            <a:pPr marL="0" indent="0">
              <a:spcBef>
                <a:spcPts val="0"/>
              </a:spcBef>
              <a:buNone/>
            </a:pPr>
            <a:r>
              <a:rPr lang="en-US" sz="2400" kern="100" dirty="0">
                <a:effectLst/>
                <a:latin typeface="Arial" panose="020B0604020202020204" pitchFamily="34" charset="0"/>
                <a:ea typeface="Calibri" panose="020F0502020204030204" pitchFamily="34" charset="0"/>
                <a:cs typeface="Arial" panose="020B0604020202020204" pitchFamily="34" charset="0"/>
              </a:rPr>
              <a:t>     (In Maryland, Medicaid is also called Medical Assistance.)</a:t>
            </a:r>
          </a:p>
          <a:p>
            <a:pPr>
              <a:spcBef>
                <a:spcPts val="0"/>
              </a:spcBef>
            </a:pPr>
            <a:r>
              <a:rPr lang="en-US" sz="2400" kern="100" dirty="0">
                <a:effectLst/>
                <a:latin typeface="Arial" panose="020B0604020202020204" pitchFamily="34" charset="0"/>
                <a:ea typeface="Calibri" panose="020F0502020204030204" pitchFamily="34" charset="0"/>
                <a:cs typeface="Arial" panose="020B0604020202020204" pitchFamily="34" charset="0"/>
              </a:rPr>
              <a:t>When a person enrolls in a Medicaid Waiver program, their Medicaid eligibility usually needs to be confirmed once a year.</a:t>
            </a:r>
          </a:p>
          <a:p>
            <a:pPr>
              <a:spcBef>
                <a:spcPts val="0"/>
              </a:spcBef>
            </a:pPr>
            <a:r>
              <a:rPr lang="en-US" sz="2400" kern="100" dirty="0">
                <a:effectLst/>
                <a:latin typeface="Arial" panose="020B0604020202020204" pitchFamily="34" charset="0"/>
                <a:ea typeface="Calibri" panose="020F0502020204030204" pitchFamily="34" charset="0"/>
                <a:cs typeface="Arial" panose="020B0604020202020204" pitchFamily="34" charset="0"/>
              </a:rPr>
              <a:t>This is called a redetermination.</a:t>
            </a:r>
          </a:p>
          <a:p>
            <a:pPr>
              <a:spcBef>
                <a:spcPts val="0"/>
              </a:spcBef>
            </a:pPr>
            <a:r>
              <a:rPr lang="en-US" sz="2400" kern="100" dirty="0">
                <a:effectLst/>
                <a:latin typeface="Arial" panose="020B0604020202020204" pitchFamily="34" charset="0"/>
                <a:ea typeface="Calibri" panose="020F0502020204030204" pitchFamily="34" charset="0"/>
                <a:cs typeface="Arial" panose="020B0604020202020204" pitchFamily="34" charset="0"/>
              </a:rPr>
              <a:t>If a person:</a:t>
            </a:r>
          </a:p>
          <a:p>
            <a:pPr lvl="1" indent="-342900">
              <a:spcBef>
                <a:spcPts val="0"/>
              </a:spcBef>
              <a:buFont typeface="Symbol" pitchFamily="2" charset="2"/>
              <a:buChar char=""/>
            </a:pPr>
            <a:r>
              <a:rPr lang="en-US" sz="2400" kern="100" dirty="0">
                <a:effectLst/>
                <a:latin typeface="Arial" panose="020B0604020202020204" pitchFamily="34" charset="0"/>
                <a:ea typeface="Calibri" panose="020F0502020204030204" pitchFamily="34" charset="0"/>
                <a:cs typeface="Arial" panose="020B0604020202020204" pitchFamily="34" charset="0"/>
              </a:rPr>
              <a:t>Does not complete a redetermination, or</a:t>
            </a:r>
          </a:p>
          <a:p>
            <a:pPr lvl="1" indent="-342900">
              <a:spcBef>
                <a:spcPts val="0"/>
              </a:spcBef>
              <a:buFont typeface="Symbol" pitchFamily="2" charset="2"/>
              <a:buChar char=""/>
            </a:pPr>
            <a:r>
              <a:rPr lang="en-US" sz="2400" kern="100" dirty="0">
                <a:effectLst/>
                <a:latin typeface="Arial" panose="020B0604020202020204" pitchFamily="34" charset="0"/>
                <a:ea typeface="Calibri" panose="020F0502020204030204" pitchFamily="34" charset="0"/>
                <a:cs typeface="Arial" panose="020B0604020202020204" pitchFamily="34" charset="0"/>
              </a:rPr>
              <a:t>Their redetermination shows they are no longer eligible, or</a:t>
            </a:r>
          </a:p>
          <a:p>
            <a:pPr lvl="1" indent="-342900">
              <a:spcBef>
                <a:spcPts val="0"/>
              </a:spcBef>
              <a:buFont typeface="Symbol" pitchFamily="2" charset="2"/>
              <a:buChar char=""/>
            </a:pPr>
            <a:r>
              <a:rPr lang="en-US" sz="2400" kern="100" dirty="0">
                <a:effectLst/>
                <a:latin typeface="Arial" panose="020B0604020202020204" pitchFamily="34" charset="0"/>
                <a:ea typeface="Calibri" panose="020F0502020204030204" pitchFamily="34" charset="0"/>
                <a:cs typeface="Arial" panose="020B0604020202020204" pitchFamily="34" charset="0"/>
              </a:rPr>
              <a:t>Their redetermination is not processed</a:t>
            </a:r>
          </a:p>
          <a:p>
            <a:pPr marL="0" marR="0" indent="0">
              <a:spcBef>
                <a:spcPts val="0"/>
              </a:spcBef>
              <a:spcAft>
                <a:spcPts val="0"/>
              </a:spcAft>
              <a:buNone/>
            </a:pPr>
            <a:r>
              <a:rPr lang="en-US" sz="2400" kern="100" dirty="0">
                <a:effectLst/>
                <a:latin typeface="Arial" panose="020B0604020202020204" pitchFamily="34" charset="0"/>
                <a:ea typeface="Calibri" panose="020F0502020204030204" pitchFamily="34" charset="0"/>
                <a:cs typeface="Arial" panose="020B0604020202020204" pitchFamily="34" charset="0"/>
              </a:rPr>
              <a:t>     they can lose their Medicaid and Medicaid Waiver enrollment.</a:t>
            </a:r>
          </a:p>
          <a:p>
            <a:pPr>
              <a:spcBef>
                <a:spcPts val="0"/>
              </a:spcBef>
            </a:pPr>
            <a:r>
              <a:rPr lang="en-US" sz="2400" kern="100" dirty="0">
                <a:effectLst/>
                <a:latin typeface="Arial" panose="020B0604020202020204" pitchFamily="34" charset="0"/>
                <a:ea typeface="Calibri" panose="020F0502020204030204" pitchFamily="34" charset="0"/>
                <a:cs typeface="Arial" panose="020B0604020202020204" pitchFamily="34" charset="0"/>
              </a:rPr>
              <a:t>This will most likely stop their Medicaid Waiver services.</a:t>
            </a:r>
          </a:p>
        </p:txBody>
      </p:sp>
      <p:sp>
        <p:nvSpPr>
          <p:cNvPr id="4" name="Slide Number Placeholder 3">
            <a:extLst>
              <a:ext uri="{FF2B5EF4-FFF2-40B4-BE49-F238E27FC236}">
                <a16:creationId xmlns:a16="http://schemas.microsoft.com/office/drawing/2014/main" id="{FAB2127F-C961-AD2E-C9F6-9CDB82CDC276}"/>
              </a:ext>
            </a:extLst>
          </p:cNvPr>
          <p:cNvSpPr>
            <a:spLocks noGrp="1"/>
          </p:cNvSpPr>
          <p:nvPr>
            <p:ph type="sldNum" sz="quarter" idx="12"/>
          </p:nvPr>
        </p:nvSpPr>
        <p:spPr/>
        <p:txBody>
          <a:bodyPr/>
          <a:lstStyle/>
          <a:p>
            <a:fld id="{D57F1E4F-1CFF-5643-939E-217C01CDF565}" type="slidenum">
              <a:rPr lang="en-US" smtClean="0"/>
              <a:pPr/>
              <a:t>2</a:t>
            </a:fld>
            <a:endParaRPr lang="en-US" dirty="0"/>
          </a:p>
        </p:txBody>
      </p:sp>
    </p:spTree>
    <p:extLst>
      <p:ext uri="{BB962C8B-B14F-4D97-AF65-F5344CB8AC3E}">
        <p14:creationId xmlns:p14="http://schemas.microsoft.com/office/powerpoint/2010/main" val="27142625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89323-40AE-6146-DD82-0E4E802AC6DE}"/>
              </a:ext>
            </a:extLst>
          </p:cNvPr>
          <p:cNvSpPr>
            <a:spLocks noGrp="1"/>
          </p:cNvSpPr>
          <p:nvPr>
            <p:ph type="title"/>
          </p:nvPr>
        </p:nvSpPr>
        <p:spPr/>
        <p:txBody>
          <a:bodyPr>
            <a:normAutofit fontScale="90000"/>
          </a:bodyPr>
          <a:lstStyle/>
          <a:p>
            <a:r>
              <a:rPr lang="en-US" b="1" kern="100" dirty="0">
                <a:effectLst/>
                <a:latin typeface="Arial" panose="020B0604020202020204" pitchFamily="34" charset="0"/>
                <a:ea typeface="Calibri" panose="020F0502020204030204" pitchFamily="34" charset="0"/>
                <a:cs typeface="Arial" panose="020B0604020202020204" pitchFamily="34" charset="0"/>
              </a:rPr>
              <a:t>How Is a Redetermination Supposed to Work for the Special Waiver Group? (3)</a:t>
            </a: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9BC27132-8A71-EF35-CD5A-741BFEBDC3A8}"/>
              </a:ext>
            </a:extLst>
          </p:cNvPr>
          <p:cNvSpPr>
            <a:spLocks noGrp="1"/>
          </p:cNvSpPr>
          <p:nvPr>
            <p:ph idx="1"/>
          </p:nvPr>
        </p:nvSpPr>
        <p:spPr>
          <a:xfrm>
            <a:off x="2589212" y="1905000"/>
            <a:ext cx="8915400" cy="4006222"/>
          </a:xfrm>
        </p:spPr>
        <p:txBody>
          <a:bodyPr>
            <a:noAutofit/>
          </a:bodyPr>
          <a:lstStyle/>
          <a:p>
            <a:pPr marL="457200" marR="0" indent="-457200">
              <a:spcBef>
                <a:spcPts val="0"/>
              </a:spcBef>
              <a:spcAft>
                <a:spcPts val="0"/>
              </a:spcAft>
              <a:buFont typeface="+mj-lt"/>
              <a:buAutoNum type="arabicPeriod" startAt="9"/>
            </a:pPr>
            <a:r>
              <a:rPr lang="en-US" sz="2400" kern="100" dirty="0">
                <a:effectLst/>
                <a:latin typeface="Arial" panose="020B0604020202020204" pitchFamily="34" charset="0"/>
                <a:ea typeface="Calibri" panose="020F0502020204030204" pitchFamily="34" charset="0"/>
                <a:cs typeface="Arial" panose="020B0604020202020204" pitchFamily="34" charset="0"/>
              </a:rPr>
              <a:t>Can appeal denial by requesting fair hearing</a:t>
            </a:r>
          </a:p>
          <a:p>
            <a:pPr marL="457200" marR="0" indent="-457200">
              <a:spcBef>
                <a:spcPts val="0"/>
              </a:spcBef>
              <a:spcAft>
                <a:spcPts val="0"/>
              </a:spcAft>
              <a:buFont typeface="+mj-lt"/>
              <a:buAutoNum type="arabicPeriod" startAt="9"/>
            </a:pPr>
            <a:r>
              <a:rPr lang="en-US" sz="2400" b="1" kern="100" dirty="0">
                <a:effectLst/>
                <a:latin typeface="Arial" panose="020B0604020202020204" pitchFamily="34" charset="0"/>
                <a:ea typeface="Calibri" panose="020F0502020204030204" pitchFamily="34" charset="0"/>
                <a:cs typeface="Arial" panose="020B0604020202020204" pitchFamily="34" charset="0"/>
              </a:rPr>
              <a:t>If hearing requested within 10 days of date on denial notice or postmark (whichever is later), Waiver enrollment continues pending result of hearing.</a:t>
            </a:r>
            <a:endParaRPr lang="en-US" sz="2400" kern="100" dirty="0">
              <a:effectLst/>
              <a:latin typeface="Arial" panose="020B0604020202020204" pitchFamily="34" charset="0"/>
              <a:ea typeface="Calibri" panose="020F0502020204030204" pitchFamily="34" charset="0"/>
              <a:cs typeface="Arial" panose="020B0604020202020204" pitchFamily="34" charset="0"/>
            </a:endParaRPr>
          </a:p>
          <a:p>
            <a:pPr marL="0" marR="0" indent="0">
              <a:spcBef>
                <a:spcPts val="0"/>
              </a:spcBef>
              <a:spcAft>
                <a:spcPts val="0"/>
              </a:spcAft>
              <a:buNone/>
            </a:pPr>
            <a:endParaRPr lang="en-US" sz="2400" kern="1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FAB2127F-C961-AD2E-C9F6-9CDB82CDC276}"/>
              </a:ext>
            </a:extLst>
          </p:cNvPr>
          <p:cNvSpPr>
            <a:spLocks noGrp="1"/>
          </p:cNvSpPr>
          <p:nvPr>
            <p:ph type="sldNum" sz="quarter" idx="12"/>
          </p:nvPr>
        </p:nvSpPr>
        <p:spPr/>
        <p:txBody>
          <a:bodyPr/>
          <a:lstStyle/>
          <a:p>
            <a:fld id="{D57F1E4F-1CFF-5643-939E-217C01CDF565}" type="slidenum">
              <a:rPr lang="en-US" smtClean="0"/>
              <a:pPr/>
              <a:t>20</a:t>
            </a:fld>
            <a:endParaRPr lang="en-US" dirty="0"/>
          </a:p>
        </p:txBody>
      </p:sp>
    </p:spTree>
    <p:extLst>
      <p:ext uri="{BB962C8B-B14F-4D97-AF65-F5344CB8AC3E}">
        <p14:creationId xmlns:p14="http://schemas.microsoft.com/office/powerpoint/2010/main" val="26545368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89323-40AE-6146-DD82-0E4E802AC6DE}"/>
              </a:ext>
            </a:extLst>
          </p:cNvPr>
          <p:cNvSpPr>
            <a:spLocks noGrp="1"/>
          </p:cNvSpPr>
          <p:nvPr>
            <p:ph type="title"/>
          </p:nvPr>
        </p:nvSpPr>
        <p:spPr/>
        <p:txBody>
          <a:bodyPr>
            <a:normAutofit fontScale="90000"/>
          </a:bodyPr>
          <a:lstStyle/>
          <a:p>
            <a:r>
              <a:rPr lang="en-US" b="1" kern="100" dirty="0">
                <a:effectLst/>
                <a:latin typeface="Arial" panose="020B0604020202020204" pitchFamily="34" charset="0"/>
                <a:ea typeface="Calibri" panose="020F0502020204030204" pitchFamily="34" charset="0"/>
                <a:cs typeface="Times New Roman" panose="02020603050405020304" pitchFamily="18" charset="0"/>
              </a:rPr>
              <a:t>Problems with Redeterminations and How to Deal with Them (1)</a:t>
            </a: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9BC27132-8A71-EF35-CD5A-741BFEBDC3A8}"/>
              </a:ext>
            </a:extLst>
          </p:cNvPr>
          <p:cNvSpPr>
            <a:spLocks noGrp="1"/>
          </p:cNvSpPr>
          <p:nvPr>
            <p:ph idx="1"/>
          </p:nvPr>
        </p:nvSpPr>
        <p:spPr>
          <a:xfrm>
            <a:off x="2589212" y="1905000"/>
            <a:ext cx="8915400" cy="4006222"/>
          </a:xfrm>
        </p:spPr>
        <p:txBody>
          <a:bodyPr>
            <a:noAutofit/>
          </a:bodyPr>
          <a:lstStyle/>
          <a:p>
            <a:pPr marL="0" marR="0" indent="0">
              <a:spcBef>
                <a:spcPts val="0"/>
              </a:spcBef>
              <a:spcAft>
                <a:spcPts val="0"/>
              </a:spcAft>
              <a:buNone/>
            </a:pPr>
            <a:r>
              <a:rPr lang="en-US" sz="2400" b="1" kern="100" dirty="0">
                <a:effectLst/>
                <a:latin typeface="Arial" panose="020B0604020202020204" pitchFamily="34" charset="0"/>
                <a:ea typeface="Calibri" panose="020F0502020204030204" pitchFamily="34" charset="0"/>
                <a:cs typeface="Arial" panose="020B0604020202020204" pitchFamily="34" charset="0"/>
              </a:rPr>
              <a:t>Problem 1: Person doesn’t receive, open, read or understand redetermination notice</a:t>
            </a:r>
            <a:endParaRPr lang="en-US" sz="2400" kern="100" dirty="0">
              <a:effectLst/>
              <a:latin typeface="Arial" panose="020B0604020202020204" pitchFamily="34" charset="0"/>
              <a:ea typeface="Calibri" panose="020F0502020204030204" pitchFamily="34" charset="0"/>
              <a:cs typeface="Arial" panose="020B0604020202020204" pitchFamily="34" charset="0"/>
            </a:endParaRPr>
          </a:p>
          <a:p>
            <a:pPr marL="0" marR="0" indent="0">
              <a:spcBef>
                <a:spcPts val="0"/>
              </a:spcBef>
              <a:spcAft>
                <a:spcPts val="0"/>
              </a:spcAft>
              <a:buNone/>
            </a:pPr>
            <a:r>
              <a:rPr lang="en-US" sz="2400" b="1" kern="100" dirty="0">
                <a:effectLst/>
                <a:latin typeface="Arial" panose="020B0604020202020204" pitchFamily="34" charset="0"/>
                <a:ea typeface="Calibri" panose="020F0502020204030204" pitchFamily="34" charset="0"/>
                <a:cs typeface="Arial" panose="020B0604020202020204" pitchFamily="34" charset="0"/>
              </a:rPr>
              <a:t>Fixes 1:</a:t>
            </a:r>
            <a:r>
              <a:rPr lang="en-US" sz="2400" kern="100" dirty="0">
                <a:effectLst/>
                <a:latin typeface="Arial" panose="020B0604020202020204" pitchFamily="34" charset="0"/>
                <a:ea typeface="Calibri" panose="020F0502020204030204" pitchFamily="34" charset="0"/>
                <a:cs typeface="Arial" panose="020B0604020202020204" pitchFamily="34" charset="0"/>
              </a:rPr>
              <a:t> </a:t>
            </a:r>
          </a:p>
          <a:p>
            <a:pPr>
              <a:spcBef>
                <a:spcPts val="0"/>
              </a:spcBef>
            </a:pPr>
            <a:r>
              <a:rPr lang="en-US" sz="2400" kern="100" dirty="0">
                <a:latin typeface="Arial" panose="020B0604020202020204" pitchFamily="34" charset="0"/>
                <a:ea typeface="Calibri" panose="020F0502020204030204" pitchFamily="34" charset="0"/>
                <a:cs typeface="Arial" panose="020B0604020202020204" pitchFamily="34" charset="0"/>
              </a:rPr>
              <a:t>O</a:t>
            </a:r>
            <a:r>
              <a:rPr lang="en-US" sz="2400" kern="100" dirty="0">
                <a:effectLst/>
                <a:latin typeface="Arial" panose="020B0604020202020204" pitchFamily="34" charset="0"/>
                <a:ea typeface="Calibri" panose="020F0502020204030204" pitchFamily="34" charset="0"/>
                <a:cs typeface="Arial" panose="020B0604020202020204" pitchFamily="34" charset="0"/>
              </a:rPr>
              <a:t>pen an account in </a:t>
            </a:r>
            <a:r>
              <a:rPr lang="en-US" sz="2400" kern="100" dirty="0" err="1">
                <a:latin typeface="Arial" panose="020B0604020202020204" pitchFamily="34" charset="0"/>
                <a:ea typeface="Calibri" panose="020F0502020204030204" pitchFamily="34" charset="0"/>
                <a:cs typeface="Arial" panose="020B0604020202020204" pitchFamily="34" charset="0"/>
              </a:rPr>
              <a:t>b</a:t>
            </a:r>
            <a:r>
              <a:rPr lang="en-US" sz="2400" kern="100" dirty="0" err="1">
                <a:effectLst/>
                <a:latin typeface="Arial" panose="020B0604020202020204" pitchFamily="34" charset="0"/>
                <a:ea typeface="Calibri" panose="020F0502020204030204" pitchFamily="34" charset="0"/>
                <a:cs typeface="Arial" panose="020B0604020202020204" pitchFamily="34" charset="0"/>
              </a:rPr>
              <a:t>enefits.maryland.gov</a:t>
            </a:r>
            <a:r>
              <a:rPr lang="en-US" sz="2400" kern="100" dirty="0">
                <a:latin typeface="Arial" panose="020B0604020202020204" pitchFamily="34" charset="0"/>
                <a:ea typeface="Calibri" panose="020F0502020204030204" pitchFamily="34" charset="0"/>
                <a:cs typeface="Arial" panose="020B0604020202020204" pitchFamily="34" charset="0"/>
              </a:rPr>
              <a:t>.  U</a:t>
            </a:r>
            <a:r>
              <a:rPr lang="en-US" sz="2400" kern="100" dirty="0">
                <a:effectLst/>
                <a:latin typeface="Arial" panose="020B0604020202020204" pitchFamily="34" charset="0"/>
                <a:ea typeface="Calibri" panose="020F0502020204030204" pitchFamily="34" charset="0"/>
                <a:cs typeface="Arial" panose="020B0604020202020204" pitchFamily="34" charset="0"/>
              </a:rPr>
              <a:t>pdate address in this account when needed.  </a:t>
            </a:r>
            <a:r>
              <a:rPr lang="en-US" sz="2400" b="1" kern="100" dirty="0">
                <a:effectLst/>
                <a:latin typeface="Arial" panose="020B0604020202020204" pitchFamily="34" charset="0"/>
                <a:ea typeface="Calibri" panose="020F0502020204030204" pitchFamily="34" charset="0"/>
                <a:cs typeface="Arial" panose="020B0604020202020204" pitchFamily="34" charset="0"/>
              </a:rPr>
              <a:t>ALSO, NOTICES APPEAR IN THIS ACCOUNT, IN ADDITION TO BEING MAILED.</a:t>
            </a:r>
          </a:p>
          <a:p>
            <a:pPr>
              <a:spcBef>
                <a:spcPts val="0"/>
              </a:spcBef>
            </a:pPr>
            <a:r>
              <a:rPr lang="en-US" sz="2400" kern="100" dirty="0">
                <a:effectLst/>
                <a:latin typeface="Arial" panose="020B0604020202020204" pitchFamily="34" charset="0"/>
                <a:ea typeface="Calibri" panose="020F0502020204030204" pitchFamily="34" charset="0"/>
                <a:cs typeface="Arial" panose="020B0604020202020204" pitchFamily="34" charset="0"/>
              </a:rPr>
              <a:t>Service providers or CCSs alert people to expect notices and stress their importance.</a:t>
            </a:r>
          </a:p>
          <a:p>
            <a:pPr>
              <a:spcBef>
                <a:spcPts val="0"/>
              </a:spcBef>
            </a:pPr>
            <a:r>
              <a:rPr lang="en-US" sz="2400" kern="100" dirty="0">
                <a:effectLst/>
                <a:latin typeface="Arial" panose="020B0604020202020204" pitchFamily="34" charset="0"/>
                <a:ea typeface="Calibri" panose="020F0502020204030204" pitchFamily="34" charset="0"/>
                <a:cs typeface="Arial" panose="020B0604020202020204" pitchFamily="34" charset="0"/>
              </a:rPr>
              <a:t>CCSs use LTSS that gives alerts 90 days, 60 days and 30 days before redetermination is due.</a:t>
            </a:r>
          </a:p>
          <a:p>
            <a:pPr>
              <a:spcBef>
                <a:spcPts val="0"/>
              </a:spcBef>
            </a:pPr>
            <a:r>
              <a:rPr lang="en-US" sz="2400" kern="100" dirty="0">
                <a:effectLst/>
                <a:latin typeface="Arial" panose="020B0604020202020204" pitchFamily="34" charset="0"/>
                <a:ea typeface="Calibri" panose="020F0502020204030204" pitchFamily="34" charset="0"/>
                <a:cs typeface="Arial" panose="020B0604020202020204" pitchFamily="34" charset="0"/>
              </a:rPr>
              <a:t>They should inform individual or authorized rep.</a:t>
            </a:r>
          </a:p>
        </p:txBody>
      </p:sp>
      <p:sp>
        <p:nvSpPr>
          <p:cNvPr id="4" name="Slide Number Placeholder 3">
            <a:extLst>
              <a:ext uri="{FF2B5EF4-FFF2-40B4-BE49-F238E27FC236}">
                <a16:creationId xmlns:a16="http://schemas.microsoft.com/office/drawing/2014/main" id="{FAB2127F-C961-AD2E-C9F6-9CDB82CDC276}"/>
              </a:ext>
            </a:extLst>
          </p:cNvPr>
          <p:cNvSpPr>
            <a:spLocks noGrp="1"/>
          </p:cNvSpPr>
          <p:nvPr>
            <p:ph type="sldNum" sz="quarter" idx="12"/>
          </p:nvPr>
        </p:nvSpPr>
        <p:spPr/>
        <p:txBody>
          <a:bodyPr/>
          <a:lstStyle/>
          <a:p>
            <a:fld id="{D57F1E4F-1CFF-5643-939E-217C01CDF565}" type="slidenum">
              <a:rPr lang="en-US" smtClean="0"/>
              <a:pPr/>
              <a:t>21</a:t>
            </a:fld>
            <a:endParaRPr lang="en-US" dirty="0"/>
          </a:p>
        </p:txBody>
      </p:sp>
    </p:spTree>
    <p:extLst>
      <p:ext uri="{BB962C8B-B14F-4D97-AF65-F5344CB8AC3E}">
        <p14:creationId xmlns:p14="http://schemas.microsoft.com/office/powerpoint/2010/main" val="30825944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89323-40AE-6146-DD82-0E4E802AC6DE}"/>
              </a:ext>
            </a:extLst>
          </p:cNvPr>
          <p:cNvSpPr>
            <a:spLocks noGrp="1"/>
          </p:cNvSpPr>
          <p:nvPr>
            <p:ph type="title"/>
          </p:nvPr>
        </p:nvSpPr>
        <p:spPr/>
        <p:txBody>
          <a:bodyPr>
            <a:normAutofit fontScale="90000"/>
          </a:bodyPr>
          <a:lstStyle/>
          <a:p>
            <a:r>
              <a:rPr lang="en-US" b="1" kern="100" dirty="0">
                <a:effectLst/>
                <a:latin typeface="Arial" panose="020B0604020202020204" pitchFamily="34" charset="0"/>
                <a:ea typeface="Calibri" panose="020F0502020204030204" pitchFamily="34" charset="0"/>
                <a:cs typeface="Times New Roman" panose="02020603050405020304" pitchFamily="18" charset="0"/>
              </a:rPr>
              <a:t>Problem 2 (1)</a:t>
            </a: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9BC27132-8A71-EF35-CD5A-741BFEBDC3A8}"/>
              </a:ext>
            </a:extLst>
          </p:cNvPr>
          <p:cNvSpPr>
            <a:spLocks noGrp="1"/>
          </p:cNvSpPr>
          <p:nvPr>
            <p:ph idx="1"/>
          </p:nvPr>
        </p:nvSpPr>
        <p:spPr>
          <a:xfrm>
            <a:off x="2589212" y="1905000"/>
            <a:ext cx="8915400" cy="4006222"/>
          </a:xfrm>
        </p:spPr>
        <p:txBody>
          <a:bodyPr>
            <a:noAutofit/>
          </a:bodyPr>
          <a:lstStyle/>
          <a:p>
            <a:pPr marL="0" marR="0" indent="0">
              <a:spcBef>
                <a:spcPts val="0"/>
              </a:spcBef>
              <a:spcAft>
                <a:spcPts val="0"/>
              </a:spcAft>
              <a:buNone/>
            </a:pPr>
            <a:r>
              <a:rPr lang="en-US" sz="2400" b="1" kern="100" dirty="0">
                <a:effectLst/>
                <a:latin typeface="Arial" panose="020B0604020202020204" pitchFamily="34" charset="0"/>
                <a:ea typeface="Calibri" panose="020F0502020204030204" pitchFamily="34" charset="0"/>
                <a:cs typeface="Arial" panose="020B0604020202020204" pitchFamily="34" charset="0"/>
              </a:rPr>
              <a:t>Problem 2:  Difficulties using </a:t>
            </a:r>
            <a:r>
              <a:rPr lang="en-US" sz="2400" b="1" kern="100" dirty="0" err="1">
                <a:effectLst/>
                <a:latin typeface="Arial" panose="020B0604020202020204" pitchFamily="34" charset="0"/>
                <a:ea typeface="Calibri" panose="020F0502020204030204" pitchFamily="34" charset="0"/>
                <a:cs typeface="Arial" panose="020B0604020202020204" pitchFamily="34" charset="0"/>
              </a:rPr>
              <a:t>MarylandBenefits.gov</a:t>
            </a:r>
            <a:endParaRPr lang="en-US" sz="2400" kern="100" dirty="0">
              <a:effectLst/>
              <a:latin typeface="Arial" panose="020B0604020202020204" pitchFamily="34" charset="0"/>
              <a:ea typeface="Calibri" panose="020F0502020204030204" pitchFamily="34" charset="0"/>
              <a:cs typeface="Arial" panose="020B0604020202020204" pitchFamily="34" charset="0"/>
            </a:endParaRPr>
          </a:p>
          <a:p>
            <a:pPr marL="0" marR="0" indent="0">
              <a:spcBef>
                <a:spcPts val="0"/>
              </a:spcBef>
              <a:spcAft>
                <a:spcPts val="0"/>
              </a:spcAft>
              <a:buNone/>
            </a:pPr>
            <a:r>
              <a:rPr lang="en-US" sz="2400" b="1" kern="100" dirty="0">
                <a:effectLst/>
                <a:latin typeface="Arial" panose="020B0604020202020204" pitchFamily="34" charset="0"/>
                <a:ea typeface="Calibri" panose="020F0502020204030204" pitchFamily="34" charset="0"/>
                <a:cs typeface="Arial" panose="020B0604020202020204" pitchFamily="34" charset="0"/>
              </a:rPr>
              <a:t>Fixes 2:</a:t>
            </a:r>
            <a:r>
              <a:rPr lang="en-US" sz="2400" kern="100" dirty="0">
                <a:effectLst/>
                <a:latin typeface="Arial" panose="020B0604020202020204" pitchFamily="34" charset="0"/>
                <a:ea typeface="Calibri" panose="020F0502020204030204" pitchFamily="34" charset="0"/>
                <a:cs typeface="Arial" panose="020B0604020202020204" pitchFamily="34" charset="0"/>
              </a:rPr>
              <a:t>  </a:t>
            </a:r>
          </a:p>
          <a:p>
            <a:pPr>
              <a:spcBef>
                <a:spcPts val="0"/>
              </a:spcBef>
            </a:pPr>
            <a:r>
              <a:rPr lang="en-US" sz="2400" kern="100" dirty="0">
                <a:effectLst/>
                <a:latin typeface="Arial" panose="020B0604020202020204" pitchFamily="34" charset="0"/>
                <a:ea typeface="Calibri" panose="020F0502020204030204" pitchFamily="34" charset="0"/>
                <a:cs typeface="Arial" panose="020B0604020202020204" pitchFamily="34" charset="0"/>
              </a:rPr>
              <a:t>Watch for redetermination notice.</a:t>
            </a:r>
          </a:p>
          <a:p>
            <a:pPr>
              <a:spcBef>
                <a:spcPts val="0"/>
              </a:spcBef>
            </a:pPr>
            <a:r>
              <a:rPr lang="en-US" sz="2400" kern="100" dirty="0">
                <a:effectLst/>
                <a:latin typeface="Arial" panose="020B0604020202020204" pitchFamily="34" charset="0"/>
                <a:ea typeface="Calibri" panose="020F0502020204030204" pitchFamily="34" charset="0"/>
                <a:cs typeface="Arial" panose="020B0604020202020204" pitchFamily="34" charset="0"/>
              </a:rPr>
              <a:t>Notice contains a PIN that must be used in order to complete redetermination online using </a:t>
            </a:r>
            <a:r>
              <a:rPr lang="en-US" sz="2400" kern="100" dirty="0" err="1">
                <a:effectLst/>
                <a:latin typeface="Arial" panose="020B0604020202020204" pitchFamily="34" charset="0"/>
                <a:ea typeface="Calibri" panose="020F0502020204030204" pitchFamily="34" charset="0"/>
                <a:cs typeface="Arial" panose="020B0604020202020204" pitchFamily="34" charset="0"/>
              </a:rPr>
              <a:t>MarylandBenefits.gov</a:t>
            </a:r>
            <a:r>
              <a:rPr lang="en-US" sz="2400" kern="100" dirty="0">
                <a:effectLst/>
                <a:latin typeface="Arial" panose="020B0604020202020204" pitchFamily="34" charset="0"/>
                <a:ea typeface="Calibri" panose="020F0502020204030204" pitchFamily="34" charset="0"/>
                <a:cs typeface="Arial" panose="020B0604020202020204" pitchFamily="34" charset="0"/>
              </a:rPr>
              <a:t> (</a:t>
            </a:r>
            <a:r>
              <a:rPr lang="en-US" sz="2400" u="sng" kern="100" dirty="0">
                <a:solidFill>
                  <a:srgbClr val="0000FF"/>
                </a:solidFill>
                <a:effectLst/>
                <a:latin typeface="Arial" panose="020B0604020202020204" pitchFamily="34" charset="0"/>
                <a:ea typeface="Calibri" panose="020F0502020204030204" pitchFamily="34" charset="0"/>
                <a:cs typeface="Arial" panose="020B0604020202020204" pitchFamily="34" charset="0"/>
                <a:hlinkClick r:id="rId2"/>
              </a:rPr>
              <a:t>https://benefits.maryland.gov/home/#/</a:t>
            </a:r>
            <a:r>
              <a:rPr lang="en-US" sz="2400" kern="100" dirty="0">
                <a:effectLst/>
                <a:latin typeface="Arial" panose="020B0604020202020204" pitchFamily="34" charset="0"/>
                <a:ea typeface="Calibri" panose="020F0502020204030204" pitchFamily="34" charset="0"/>
                <a:cs typeface="Arial" panose="020B0604020202020204" pitchFamily="34" charset="0"/>
              </a:rPr>
              <a:t>).</a:t>
            </a:r>
          </a:p>
          <a:p>
            <a:pPr>
              <a:spcBef>
                <a:spcPts val="0"/>
              </a:spcBef>
            </a:pPr>
            <a:r>
              <a:rPr lang="en-US" sz="2400" kern="100" dirty="0">
                <a:effectLst/>
                <a:latin typeface="Arial" panose="020B0604020202020204" pitchFamily="34" charset="0"/>
                <a:ea typeface="Calibri" panose="020F0502020204030204" pitchFamily="34" charset="0"/>
                <a:cs typeface="Arial" panose="020B0604020202020204" pitchFamily="34" charset="0"/>
              </a:rPr>
              <a:t>If notice with PIN </a:t>
            </a:r>
            <a:r>
              <a:rPr lang="en-US" sz="2400"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is</a:t>
            </a:r>
            <a:r>
              <a:rPr lang="en-US" sz="2400" kern="100" dirty="0">
                <a:effectLst/>
                <a:latin typeface="Arial" panose="020B0604020202020204" pitchFamily="34" charset="0"/>
                <a:ea typeface="Calibri" panose="020F0502020204030204" pitchFamily="34" charset="0"/>
                <a:cs typeface="Arial" panose="020B0604020202020204" pitchFamily="34" charset="0"/>
              </a:rPr>
              <a:t> not received or lost, </a:t>
            </a:r>
            <a:r>
              <a:rPr lang="en-US" sz="2400"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can ask CCS to obtain copy of notice in LTSS</a:t>
            </a:r>
          </a:p>
          <a:p>
            <a:pPr>
              <a:spcBef>
                <a:spcPts val="0"/>
              </a:spcBef>
            </a:pPr>
            <a:r>
              <a:rPr lang="en-US" sz="2400" kern="100" dirty="0">
                <a:effectLst/>
                <a:latin typeface="Arial" panose="020B0604020202020204" pitchFamily="34" charset="0"/>
                <a:ea typeface="Calibri" panose="020F0502020204030204" pitchFamily="34" charset="0"/>
                <a:cs typeface="Arial" panose="020B0604020202020204" pitchFamily="34" charset="0"/>
              </a:rPr>
              <a:t>If no PIN received, can instead complete paper </a:t>
            </a:r>
            <a:r>
              <a:rPr lang="en-US" sz="2400" kern="100" dirty="0">
                <a:latin typeface="Arial" panose="020B0604020202020204" pitchFamily="34" charset="0"/>
                <a:ea typeface="Calibri" panose="020F0502020204030204" pitchFamily="34" charset="0"/>
                <a:cs typeface="Arial" panose="020B0604020202020204" pitchFamily="34" charset="0"/>
              </a:rPr>
              <a:t>application</a:t>
            </a:r>
            <a:r>
              <a:rPr lang="en-US" sz="2400" kern="100" dirty="0">
                <a:effectLst/>
                <a:latin typeface="Arial" panose="020B0604020202020204" pitchFamily="34" charset="0"/>
                <a:ea typeface="Calibri" panose="020F0502020204030204" pitchFamily="34" charset="0"/>
                <a:cs typeface="Arial" panose="020B0604020202020204" pitchFamily="34" charset="0"/>
              </a:rPr>
              <a:t>.</a:t>
            </a:r>
          </a:p>
        </p:txBody>
      </p:sp>
      <p:sp>
        <p:nvSpPr>
          <p:cNvPr id="4" name="Slide Number Placeholder 3">
            <a:extLst>
              <a:ext uri="{FF2B5EF4-FFF2-40B4-BE49-F238E27FC236}">
                <a16:creationId xmlns:a16="http://schemas.microsoft.com/office/drawing/2014/main" id="{FAB2127F-C961-AD2E-C9F6-9CDB82CDC276}"/>
              </a:ext>
            </a:extLst>
          </p:cNvPr>
          <p:cNvSpPr>
            <a:spLocks noGrp="1"/>
          </p:cNvSpPr>
          <p:nvPr>
            <p:ph type="sldNum" sz="quarter" idx="12"/>
          </p:nvPr>
        </p:nvSpPr>
        <p:spPr/>
        <p:txBody>
          <a:bodyPr/>
          <a:lstStyle/>
          <a:p>
            <a:fld id="{D57F1E4F-1CFF-5643-939E-217C01CDF565}" type="slidenum">
              <a:rPr lang="en-US" smtClean="0"/>
              <a:pPr/>
              <a:t>22</a:t>
            </a:fld>
            <a:endParaRPr lang="en-US" dirty="0"/>
          </a:p>
        </p:txBody>
      </p:sp>
    </p:spTree>
    <p:extLst>
      <p:ext uri="{BB962C8B-B14F-4D97-AF65-F5344CB8AC3E}">
        <p14:creationId xmlns:p14="http://schemas.microsoft.com/office/powerpoint/2010/main" val="38867171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89323-40AE-6146-DD82-0E4E802AC6DE}"/>
              </a:ext>
            </a:extLst>
          </p:cNvPr>
          <p:cNvSpPr>
            <a:spLocks noGrp="1"/>
          </p:cNvSpPr>
          <p:nvPr>
            <p:ph type="title"/>
          </p:nvPr>
        </p:nvSpPr>
        <p:spPr/>
        <p:txBody>
          <a:bodyPr>
            <a:normAutofit fontScale="90000"/>
          </a:bodyPr>
          <a:lstStyle/>
          <a:p>
            <a:r>
              <a:rPr lang="en-US" b="1" kern="100" dirty="0">
                <a:effectLst/>
                <a:latin typeface="Arial" panose="020B0604020202020204" pitchFamily="34" charset="0"/>
                <a:ea typeface="Calibri" panose="020F0502020204030204" pitchFamily="34" charset="0"/>
                <a:cs typeface="Times New Roman" panose="02020603050405020304" pitchFamily="18" charset="0"/>
              </a:rPr>
              <a:t>Problem 3 (1)</a:t>
            </a: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9BC27132-8A71-EF35-CD5A-741BFEBDC3A8}"/>
              </a:ext>
            </a:extLst>
          </p:cNvPr>
          <p:cNvSpPr>
            <a:spLocks noGrp="1"/>
          </p:cNvSpPr>
          <p:nvPr>
            <p:ph idx="1"/>
          </p:nvPr>
        </p:nvSpPr>
        <p:spPr>
          <a:xfrm>
            <a:off x="2589212" y="1905000"/>
            <a:ext cx="8915400" cy="4006222"/>
          </a:xfrm>
        </p:spPr>
        <p:txBody>
          <a:bodyPr>
            <a:noAutofit/>
          </a:bodyPr>
          <a:lstStyle/>
          <a:p>
            <a:pPr marL="0" marR="0" indent="0">
              <a:spcBef>
                <a:spcPts val="0"/>
              </a:spcBef>
              <a:spcAft>
                <a:spcPts val="0"/>
              </a:spcAft>
              <a:buNone/>
            </a:pPr>
            <a:r>
              <a:rPr lang="en-US" sz="2400" b="1" kern="100" dirty="0">
                <a:effectLst/>
                <a:latin typeface="Arial" panose="020B0604020202020204" pitchFamily="34" charset="0"/>
                <a:ea typeface="Calibri" panose="020F0502020204030204" pitchFamily="34" charset="0"/>
                <a:cs typeface="Arial" panose="020B0604020202020204" pitchFamily="34" charset="0"/>
              </a:rPr>
              <a:t>Problem 3:  Person (or service provider) submits redetermination packet, but it’s not received or acknowledged by EDD </a:t>
            </a:r>
            <a:endParaRPr lang="en-US" sz="2400" kern="100" dirty="0">
              <a:effectLst/>
              <a:latin typeface="Arial" panose="020B0604020202020204" pitchFamily="34" charset="0"/>
              <a:ea typeface="Calibri" panose="020F0502020204030204" pitchFamily="34" charset="0"/>
              <a:cs typeface="Arial" panose="020B0604020202020204" pitchFamily="34" charset="0"/>
            </a:endParaRPr>
          </a:p>
          <a:p>
            <a:pPr marL="0" marR="0" indent="0">
              <a:spcBef>
                <a:spcPts val="0"/>
              </a:spcBef>
              <a:spcAft>
                <a:spcPts val="0"/>
              </a:spcAft>
              <a:buNone/>
            </a:pPr>
            <a:r>
              <a:rPr lang="en-US" sz="2400" b="1" kern="100" dirty="0">
                <a:effectLst/>
                <a:latin typeface="Arial" panose="020B0604020202020204" pitchFamily="34" charset="0"/>
                <a:ea typeface="Calibri" panose="020F0502020204030204" pitchFamily="34" charset="0"/>
                <a:cs typeface="Arial" panose="020B0604020202020204" pitchFamily="34" charset="0"/>
              </a:rPr>
              <a:t>Fixes 3:</a:t>
            </a:r>
            <a:endParaRPr lang="en-US" sz="2400" kern="100" dirty="0">
              <a:effectLst/>
              <a:latin typeface="Arial" panose="020B0604020202020204" pitchFamily="34" charset="0"/>
              <a:ea typeface="Calibri" panose="020F0502020204030204" pitchFamily="34" charset="0"/>
              <a:cs typeface="Arial" panose="020B0604020202020204" pitchFamily="34" charset="0"/>
            </a:endParaRPr>
          </a:p>
          <a:p>
            <a:pPr marL="0" marR="0">
              <a:spcBef>
                <a:spcPts val="0"/>
              </a:spcBef>
              <a:spcAft>
                <a:spcPts val="0"/>
              </a:spcAft>
            </a:pPr>
            <a:r>
              <a:rPr lang="en-US" sz="2400" kern="100" dirty="0">
                <a:effectLst/>
                <a:latin typeface="Arial" panose="020B0604020202020204" pitchFamily="34" charset="0"/>
                <a:ea typeface="Calibri" panose="020F0502020204030204" pitchFamily="34" charset="0"/>
                <a:cs typeface="Arial" panose="020B0604020202020204" pitchFamily="34" charset="0"/>
              </a:rPr>
              <a:t>If completing a paper packet, either:</a:t>
            </a:r>
          </a:p>
          <a:p>
            <a:pPr lvl="1" indent="-342900">
              <a:spcBef>
                <a:spcPts val="0"/>
              </a:spcBef>
              <a:buFont typeface="Symbol" pitchFamily="2" charset="2"/>
              <a:buChar char=""/>
            </a:pPr>
            <a:r>
              <a:rPr lang="en-US" sz="2200" kern="100" dirty="0">
                <a:effectLst/>
                <a:latin typeface="Arial" panose="020B0604020202020204" pitchFamily="34" charset="0"/>
                <a:ea typeface="Calibri" panose="020F0502020204030204" pitchFamily="34" charset="0"/>
                <a:cs typeface="Arial" panose="020B0604020202020204" pitchFamily="34" charset="0"/>
              </a:rPr>
              <a:t>Mail it certified and request a return receipt, OR</a:t>
            </a:r>
          </a:p>
          <a:p>
            <a:pPr lvl="1" indent="-342900">
              <a:spcBef>
                <a:spcPts val="0"/>
              </a:spcBef>
              <a:buFont typeface="Symbol" pitchFamily="2" charset="2"/>
              <a:buChar char=""/>
            </a:pPr>
            <a:r>
              <a:rPr lang="en-US" sz="2200" kern="100" dirty="0">
                <a:effectLst/>
                <a:latin typeface="Arial" panose="020B0604020202020204" pitchFamily="34" charset="0"/>
                <a:ea typeface="Calibri" panose="020F0502020204030204" pitchFamily="34" charset="0"/>
                <a:cs typeface="Arial" panose="020B0604020202020204" pitchFamily="34" charset="0"/>
              </a:rPr>
              <a:t>Deliver it to EDD at Eligibility Determination Division (EDD), 6 St. Paul Street, 4</a:t>
            </a:r>
            <a:r>
              <a:rPr lang="en-US" sz="2200" kern="100" baseline="30000" dirty="0">
                <a:effectLst/>
                <a:latin typeface="Arial" panose="020B0604020202020204" pitchFamily="34" charset="0"/>
                <a:ea typeface="Calibri" panose="020F0502020204030204" pitchFamily="34" charset="0"/>
                <a:cs typeface="Arial" panose="020B0604020202020204" pitchFamily="34" charset="0"/>
              </a:rPr>
              <a:t>th</a:t>
            </a:r>
            <a:r>
              <a:rPr lang="en-US" sz="2200" kern="100" dirty="0">
                <a:effectLst/>
                <a:latin typeface="Arial" panose="020B0604020202020204" pitchFamily="34" charset="0"/>
                <a:ea typeface="Calibri" panose="020F0502020204030204" pitchFamily="34" charset="0"/>
                <a:cs typeface="Arial" panose="020B0604020202020204" pitchFamily="34" charset="0"/>
              </a:rPr>
              <a:t> Floor, Baltimore MD 21202</a:t>
            </a:r>
          </a:p>
          <a:p>
            <a:pPr>
              <a:spcBef>
                <a:spcPts val="0"/>
              </a:spcBef>
            </a:pPr>
            <a:r>
              <a:rPr lang="en-US" sz="2400" kern="100" dirty="0">
                <a:effectLst/>
                <a:latin typeface="Arial" panose="020B0604020202020204" pitchFamily="34" charset="0"/>
                <a:ea typeface="Calibri" panose="020F0502020204030204" pitchFamily="34" charset="0"/>
                <a:cs typeface="Arial" panose="020B0604020202020204" pitchFamily="34" charset="0"/>
              </a:rPr>
              <a:t>Make sure applicant and authorized representative (if any) sign the application</a:t>
            </a:r>
          </a:p>
          <a:p>
            <a:pPr>
              <a:spcBef>
                <a:spcPts val="0"/>
              </a:spcBef>
            </a:pPr>
            <a:r>
              <a:rPr lang="en-US" sz="2400" kern="100" dirty="0">
                <a:latin typeface="Arial" panose="020B0604020202020204" pitchFamily="34" charset="0"/>
                <a:ea typeface="Calibri" panose="020F0502020204030204" pitchFamily="34" charset="0"/>
                <a:cs typeface="Arial" panose="020B0604020202020204" pitchFamily="34" charset="0"/>
              </a:rPr>
              <a:t>Provide copy of</a:t>
            </a:r>
            <a:r>
              <a:rPr lang="en-US" sz="2400" kern="100" dirty="0">
                <a:effectLst/>
                <a:latin typeface="Arial" panose="020B0604020202020204" pitchFamily="34" charset="0"/>
                <a:ea typeface="Calibri" panose="020F0502020204030204" pitchFamily="34" charset="0"/>
                <a:cs typeface="Arial" panose="020B0604020202020204" pitchFamily="34" charset="0"/>
              </a:rPr>
              <a:t> paper redetermination packet to CCS to upload in LTSS.</a:t>
            </a:r>
          </a:p>
        </p:txBody>
      </p:sp>
      <p:sp>
        <p:nvSpPr>
          <p:cNvPr id="4" name="Slide Number Placeholder 3">
            <a:extLst>
              <a:ext uri="{FF2B5EF4-FFF2-40B4-BE49-F238E27FC236}">
                <a16:creationId xmlns:a16="http://schemas.microsoft.com/office/drawing/2014/main" id="{FAB2127F-C961-AD2E-C9F6-9CDB82CDC276}"/>
              </a:ext>
            </a:extLst>
          </p:cNvPr>
          <p:cNvSpPr>
            <a:spLocks noGrp="1"/>
          </p:cNvSpPr>
          <p:nvPr>
            <p:ph type="sldNum" sz="quarter" idx="12"/>
          </p:nvPr>
        </p:nvSpPr>
        <p:spPr/>
        <p:txBody>
          <a:bodyPr/>
          <a:lstStyle/>
          <a:p>
            <a:fld id="{D57F1E4F-1CFF-5643-939E-217C01CDF565}" type="slidenum">
              <a:rPr lang="en-US" smtClean="0"/>
              <a:pPr/>
              <a:t>23</a:t>
            </a:fld>
            <a:endParaRPr lang="en-US" dirty="0"/>
          </a:p>
        </p:txBody>
      </p:sp>
    </p:spTree>
    <p:extLst>
      <p:ext uri="{BB962C8B-B14F-4D97-AF65-F5344CB8AC3E}">
        <p14:creationId xmlns:p14="http://schemas.microsoft.com/office/powerpoint/2010/main" val="2238700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89323-40AE-6146-DD82-0E4E802AC6DE}"/>
              </a:ext>
            </a:extLst>
          </p:cNvPr>
          <p:cNvSpPr>
            <a:spLocks noGrp="1"/>
          </p:cNvSpPr>
          <p:nvPr>
            <p:ph type="title"/>
          </p:nvPr>
        </p:nvSpPr>
        <p:spPr/>
        <p:txBody>
          <a:bodyPr>
            <a:normAutofit fontScale="90000"/>
          </a:bodyPr>
          <a:lstStyle/>
          <a:p>
            <a:r>
              <a:rPr lang="en-US" b="1" kern="100" dirty="0">
                <a:effectLst/>
                <a:latin typeface="Arial" panose="020B0604020202020204" pitchFamily="34" charset="0"/>
                <a:ea typeface="Calibri" panose="020F0502020204030204" pitchFamily="34" charset="0"/>
                <a:cs typeface="Times New Roman" panose="02020603050405020304" pitchFamily="18" charset="0"/>
              </a:rPr>
              <a:t>Problem 3 (4)</a:t>
            </a: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9BC27132-8A71-EF35-CD5A-741BFEBDC3A8}"/>
              </a:ext>
            </a:extLst>
          </p:cNvPr>
          <p:cNvSpPr>
            <a:spLocks noGrp="1"/>
          </p:cNvSpPr>
          <p:nvPr>
            <p:ph idx="1"/>
          </p:nvPr>
        </p:nvSpPr>
        <p:spPr>
          <a:xfrm>
            <a:off x="2589212" y="1905000"/>
            <a:ext cx="8915400" cy="4006222"/>
          </a:xfrm>
        </p:spPr>
        <p:txBody>
          <a:bodyPr>
            <a:noAutofit/>
          </a:bodyPr>
          <a:lstStyle/>
          <a:p>
            <a:pPr marL="0" marR="0" indent="0">
              <a:spcBef>
                <a:spcPts val="0"/>
              </a:spcBef>
              <a:spcAft>
                <a:spcPts val="0"/>
              </a:spcAft>
              <a:buNone/>
            </a:pPr>
            <a:r>
              <a:rPr lang="en-US" sz="2400" b="1" kern="100" dirty="0">
                <a:effectLst/>
                <a:latin typeface="Arial" panose="020B0604020202020204" pitchFamily="34" charset="0"/>
                <a:ea typeface="Calibri" panose="020F0502020204030204" pitchFamily="34" charset="0"/>
                <a:cs typeface="Arial" panose="020B0604020202020204" pitchFamily="34" charset="0"/>
              </a:rPr>
              <a:t>Fixes 3:</a:t>
            </a:r>
            <a:endParaRPr lang="en-US" sz="2400" kern="100" dirty="0">
              <a:effectLst/>
              <a:latin typeface="Arial" panose="020B0604020202020204" pitchFamily="34" charset="0"/>
              <a:ea typeface="Calibri" panose="020F0502020204030204" pitchFamily="34" charset="0"/>
              <a:cs typeface="Arial" panose="020B0604020202020204" pitchFamily="34" charset="0"/>
            </a:endParaRPr>
          </a:p>
          <a:p>
            <a:pPr>
              <a:spcBef>
                <a:spcPts val="0"/>
              </a:spcBef>
            </a:pPr>
            <a:r>
              <a:rPr lang="en-US" sz="2400" b="1" kern="100" dirty="0">
                <a:latin typeface="Arial" panose="020B0604020202020204" pitchFamily="34" charset="0"/>
                <a:ea typeface="Calibri" panose="020F0502020204030204" pitchFamily="34" charset="0"/>
                <a:cs typeface="Arial" panose="020B0604020202020204" pitchFamily="34" charset="0"/>
              </a:rPr>
              <a:t>After 30 days following application submission, someone </a:t>
            </a:r>
            <a:r>
              <a:rPr lang="en-US" sz="2400" b="1" kern="100" dirty="0">
                <a:effectLst/>
                <a:latin typeface="Arial" panose="020B0604020202020204" pitchFamily="34" charset="0"/>
                <a:ea typeface="Calibri" panose="020F0502020204030204" pitchFamily="34" charset="0"/>
                <a:cs typeface="Arial" panose="020B0604020202020204" pitchFamily="34" charset="0"/>
              </a:rPr>
              <a:t>should contact EDD to verify receipt of redetermination packet and ensure </a:t>
            </a:r>
            <a:r>
              <a:rPr lang="en-US" sz="2400" b="1" kern="100" dirty="0">
                <a:latin typeface="Arial" panose="020B0604020202020204" pitchFamily="34" charset="0"/>
                <a:ea typeface="Calibri" panose="020F0502020204030204" pitchFamily="34" charset="0"/>
                <a:cs typeface="Arial" panose="020B0604020202020204" pitchFamily="34" charset="0"/>
              </a:rPr>
              <a:t>it is</a:t>
            </a:r>
            <a:r>
              <a:rPr lang="en-US" sz="2400" b="1" kern="100" dirty="0">
                <a:effectLst/>
                <a:latin typeface="Arial" panose="020B0604020202020204" pitchFamily="34" charset="0"/>
                <a:ea typeface="Calibri" panose="020F0502020204030204" pitchFamily="34" charset="0"/>
                <a:cs typeface="Arial" panose="020B0604020202020204" pitchFamily="34" charset="0"/>
              </a:rPr>
              <a:t> processed timely.</a:t>
            </a:r>
          </a:p>
        </p:txBody>
      </p:sp>
      <p:sp>
        <p:nvSpPr>
          <p:cNvPr id="4" name="Slide Number Placeholder 3">
            <a:extLst>
              <a:ext uri="{FF2B5EF4-FFF2-40B4-BE49-F238E27FC236}">
                <a16:creationId xmlns:a16="http://schemas.microsoft.com/office/drawing/2014/main" id="{FAB2127F-C961-AD2E-C9F6-9CDB82CDC276}"/>
              </a:ext>
            </a:extLst>
          </p:cNvPr>
          <p:cNvSpPr>
            <a:spLocks noGrp="1"/>
          </p:cNvSpPr>
          <p:nvPr>
            <p:ph type="sldNum" sz="quarter" idx="12"/>
          </p:nvPr>
        </p:nvSpPr>
        <p:spPr/>
        <p:txBody>
          <a:bodyPr/>
          <a:lstStyle/>
          <a:p>
            <a:fld id="{D57F1E4F-1CFF-5643-939E-217C01CDF565}" type="slidenum">
              <a:rPr lang="en-US" smtClean="0"/>
              <a:pPr/>
              <a:t>24</a:t>
            </a:fld>
            <a:endParaRPr lang="en-US" dirty="0"/>
          </a:p>
        </p:txBody>
      </p:sp>
    </p:spTree>
    <p:extLst>
      <p:ext uri="{BB962C8B-B14F-4D97-AF65-F5344CB8AC3E}">
        <p14:creationId xmlns:p14="http://schemas.microsoft.com/office/powerpoint/2010/main" val="41425576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89323-40AE-6146-DD82-0E4E802AC6DE}"/>
              </a:ext>
            </a:extLst>
          </p:cNvPr>
          <p:cNvSpPr>
            <a:spLocks noGrp="1"/>
          </p:cNvSpPr>
          <p:nvPr>
            <p:ph type="title"/>
          </p:nvPr>
        </p:nvSpPr>
        <p:spPr/>
        <p:txBody>
          <a:bodyPr>
            <a:normAutofit fontScale="90000"/>
          </a:bodyPr>
          <a:lstStyle/>
          <a:p>
            <a:r>
              <a:rPr lang="en-US" b="1" kern="100" dirty="0">
                <a:effectLst/>
                <a:latin typeface="Arial" panose="020B0604020202020204" pitchFamily="34" charset="0"/>
                <a:ea typeface="Calibri" panose="020F0502020204030204" pitchFamily="34" charset="0"/>
                <a:cs typeface="Times New Roman" panose="02020603050405020304" pitchFamily="18" charset="0"/>
              </a:rPr>
              <a:t>Problem 4 (1)</a:t>
            </a: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9BC27132-8A71-EF35-CD5A-741BFEBDC3A8}"/>
              </a:ext>
            </a:extLst>
          </p:cNvPr>
          <p:cNvSpPr>
            <a:spLocks noGrp="1"/>
          </p:cNvSpPr>
          <p:nvPr>
            <p:ph idx="1"/>
          </p:nvPr>
        </p:nvSpPr>
        <p:spPr>
          <a:xfrm>
            <a:off x="2589212" y="1905000"/>
            <a:ext cx="8915400" cy="4006222"/>
          </a:xfrm>
        </p:spPr>
        <p:txBody>
          <a:bodyPr>
            <a:noAutofit/>
          </a:bodyPr>
          <a:lstStyle/>
          <a:p>
            <a:pPr marL="0" marR="0" indent="0">
              <a:spcBef>
                <a:spcPts val="0"/>
              </a:spcBef>
              <a:spcAft>
                <a:spcPts val="0"/>
              </a:spcAft>
              <a:buNone/>
            </a:pPr>
            <a:r>
              <a:rPr lang="en-US" sz="2400" b="1"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Problem 4:  Redetermination packet is submitted but EDD requests additional documentation, which may delay the process or lead to denial</a:t>
            </a:r>
            <a:endParaRPr lang="en-US" sz="2400" kern="100" dirty="0">
              <a:effectLst/>
              <a:latin typeface="Arial" panose="020B0604020202020204" pitchFamily="34" charset="0"/>
              <a:ea typeface="Calibri" panose="020F0502020204030204" pitchFamily="34" charset="0"/>
              <a:cs typeface="Arial" panose="020B0604020202020204" pitchFamily="34" charset="0"/>
            </a:endParaRPr>
          </a:p>
          <a:p>
            <a:pPr marL="0" marR="0" indent="0">
              <a:spcBef>
                <a:spcPts val="0"/>
              </a:spcBef>
              <a:spcAft>
                <a:spcPts val="0"/>
              </a:spcAft>
              <a:buNone/>
            </a:pPr>
            <a:r>
              <a:rPr lang="en-US" sz="2400" b="1"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Fixes 4:</a:t>
            </a:r>
            <a:endParaRPr lang="en-US" sz="2400" kern="100" dirty="0">
              <a:effectLst/>
              <a:latin typeface="Arial" panose="020B0604020202020204" pitchFamily="34" charset="0"/>
              <a:ea typeface="Calibri" panose="020F0502020204030204" pitchFamily="34" charset="0"/>
              <a:cs typeface="Arial" panose="020B0604020202020204" pitchFamily="34" charset="0"/>
            </a:endParaRPr>
          </a:p>
          <a:p>
            <a:pPr>
              <a:spcBef>
                <a:spcPts val="0"/>
              </a:spcBef>
            </a:pPr>
            <a:r>
              <a:rPr lang="en-US" sz="2400"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Submit all relevant documents on list on first page of redetermination application.</a:t>
            </a:r>
            <a:endParaRPr lang="en-US" sz="2400" kern="100" dirty="0">
              <a:effectLst/>
              <a:latin typeface="Arial" panose="020B0604020202020204" pitchFamily="34" charset="0"/>
              <a:ea typeface="Calibri" panose="020F0502020204030204" pitchFamily="34" charset="0"/>
              <a:cs typeface="Arial" panose="020B0604020202020204" pitchFamily="34" charset="0"/>
            </a:endParaRPr>
          </a:p>
          <a:p>
            <a:pPr>
              <a:spcBef>
                <a:spcPts val="0"/>
              </a:spcBef>
            </a:pPr>
            <a:r>
              <a:rPr lang="en-US" sz="2400"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If uncertain, ask CCS or service provider for guidance.</a:t>
            </a:r>
          </a:p>
          <a:p>
            <a:pPr>
              <a:spcBef>
                <a:spcPts val="0"/>
              </a:spcBef>
            </a:pPr>
            <a:r>
              <a:rPr lang="en-US" sz="2400" kern="100" dirty="0">
                <a:solidFill>
                  <a:srgbClr val="000000"/>
                </a:solidFill>
                <a:latin typeface="Arial" panose="020B0604020202020204" pitchFamily="34" charset="0"/>
                <a:ea typeface="Calibri" panose="020F0502020204030204" pitchFamily="34" charset="0"/>
                <a:cs typeface="Arial" panose="020B0604020202020204" pitchFamily="34" charset="0"/>
              </a:rPr>
              <a:t>If EDD asks for more documentation, follow instructions in “Problems with Medicaid Waiver Redeterminations and How to Deal with Them” in </a:t>
            </a:r>
            <a:r>
              <a:rPr lang="en-US" sz="2400" u="sng" kern="100" dirty="0">
                <a:solidFill>
                  <a:srgbClr val="000000"/>
                </a:solidFill>
                <a:latin typeface="Arial" panose="020B0604020202020204" pitchFamily="34" charset="0"/>
                <a:ea typeface="Calibri" panose="020F0502020204030204" pitchFamily="34" charset="0"/>
                <a:cs typeface="Arial" panose="020B0604020202020204" pitchFamily="34" charset="0"/>
              </a:rPr>
              <a:t>Surviving Medicaid Waiver Redeterminations Extra Material</a:t>
            </a:r>
            <a:r>
              <a:rPr lang="en-US" sz="2400" kern="100" dirty="0">
                <a:solidFill>
                  <a:srgbClr val="000000"/>
                </a:solidFill>
                <a:latin typeface="Arial" panose="020B0604020202020204" pitchFamily="34" charset="0"/>
                <a:ea typeface="Calibri" panose="020F0502020204030204" pitchFamily="34" charset="0"/>
                <a:cs typeface="Arial" panose="020B0604020202020204" pitchFamily="34" charset="0"/>
              </a:rPr>
              <a:t> document. </a:t>
            </a:r>
            <a:endParaRPr lang="en-US" sz="2400" kern="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FAB2127F-C961-AD2E-C9F6-9CDB82CDC276}"/>
              </a:ext>
            </a:extLst>
          </p:cNvPr>
          <p:cNvSpPr>
            <a:spLocks noGrp="1"/>
          </p:cNvSpPr>
          <p:nvPr>
            <p:ph type="sldNum" sz="quarter" idx="12"/>
          </p:nvPr>
        </p:nvSpPr>
        <p:spPr/>
        <p:txBody>
          <a:bodyPr/>
          <a:lstStyle/>
          <a:p>
            <a:fld id="{D57F1E4F-1CFF-5643-939E-217C01CDF565}" type="slidenum">
              <a:rPr lang="en-US" smtClean="0"/>
              <a:pPr/>
              <a:t>25</a:t>
            </a:fld>
            <a:endParaRPr lang="en-US" dirty="0"/>
          </a:p>
        </p:txBody>
      </p:sp>
    </p:spTree>
    <p:extLst>
      <p:ext uri="{BB962C8B-B14F-4D97-AF65-F5344CB8AC3E}">
        <p14:creationId xmlns:p14="http://schemas.microsoft.com/office/powerpoint/2010/main" val="41836811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89323-40AE-6146-DD82-0E4E802AC6DE}"/>
              </a:ext>
            </a:extLst>
          </p:cNvPr>
          <p:cNvSpPr>
            <a:spLocks noGrp="1"/>
          </p:cNvSpPr>
          <p:nvPr>
            <p:ph type="title"/>
          </p:nvPr>
        </p:nvSpPr>
        <p:spPr/>
        <p:txBody>
          <a:bodyPr>
            <a:normAutofit fontScale="90000"/>
          </a:bodyPr>
          <a:lstStyle/>
          <a:p>
            <a:r>
              <a:rPr lang="en-US" b="1" kern="100" dirty="0">
                <a:effectLst/>
                <a:latin typeface="Arial" panose="020B0604020202020204" pitchFamily="34" charset="0"/>
                <a:ea typeface="Calibri" panose="020F0502020204030204" pitchFamily="34" charset="0"/>
                <a:cs typeface="Times New Roman" panose="02020603050405020304" pitchFamily="18" charset="0"/>
              </a:rPr>
              <a:t>Problem 5</a:t>
            </a: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9BC27132-8A71-EF35-CD5A-741BFEBDC3A8}"/>
              </a:ext>
            </a:extLst>
          </p:cNvPr>
          <p:cNvSpPr>
            <a:spLocks noGrp="1"/>
          </p:cNvSpPr>
          <p:nvPr>
            <p:ph idx="1"/>
          </p:nvPr>
        </p:nvSpPr>
        <p:spPr>
          <a:xfrm>
            <a:off x="2589212" y="1905000"/>
            <a:ext cx="8915400" cy="4006222"/>
          </a:xfrm>
        </p:spPr>
        <p:txBody>
          <a:bodyPr>
            <a:noAutofit/>
          </a:bodyPr>
          <a:lstStyle/>
          <a:p>
            <a:pPr marL="0" marR="0" indent="0">
              <a:spcBef>
                <a:spcPts val="0"/>
              </a:spcBef>
              <a:spcAft>
                <a:spcPts val="0"/>
              </a:spcAft>
              <a:buNone/>
            </a:pPr>
            <a:r>
              <a:rPr lang="en-US" sz="2400" b="1" kern="100" dirty="0">
                <a:effectLst/>
                <a:latin typeface="Arial" panose="020B0604020202020204" pitchFamily="34" charset="0"/>
                <a:ea typeface="Calibri" panose="020F0502020204030204" pitchFamily="34" charset="0"/>
                <a:cs typeface="Arial" panose="020B0604020202020204" pitchFamily="34" charset="0"/>
              </a:rPr>
              <a:t>Problem 5:  Service provider completes redetermination, but individual or authorized rep. gets notices asking for documentation, and doesn’t understand the request</a:t>
            </a:r>
            <a:endParaRPr lang="en-US" sz="2400" kern="100" dirty="0">
              <a:latin typeface="Arial" panose="020B0604020202020204" pitchFamily="34" charset="0"/>
              <a:ea typeface="Calibri" panose="020F0502020204030204" pitchFamily="34" charset="0"/>
              <a:cs typeface="Arial" panose="020B0604020202020204" pitchFamily="34" charset="0"/>
            </a:endParaRPr>
          </a:p>
          <a:p>
            <a:pPr marL="0" marR="0" indent="0">
              <a:spcBef>
                <a:spcPts val="0"/>
              </a:spcBef>
              <a:spcAft>
                <a:spcPts val="0"/>
              </a:spcAft>
              <a:buNone/>
            </a:pPr>
            <a:r>
              <a:rPr lang="en-US" sz="2400" b="1" kern="100" dirty="0">
                <a:effectLst/>
                <a:latin typeface="Arial" panose="020B0604020202020204" pitchFamily="34" charset="0"/>
                <a:ea typeface="Calibri" panose="020F0502020204030204" pitchFamily="34" charset="0"/>
                <a:cs typeface="Arial" panose="020B0604020202020204" pitchFamily="34" charset="0"/>
              </a:rPr>
              <a:t>Fixes 5:</a:t>
            </a:r>
            <a:endParaRPr lang="en-US" sz="2400" kern="100" dirty="0">
              <a:effectLst/>
              <a:latin typeface="Arial" panose="020B0604020202020204" pitchFamily="34" charset="0"/>
              <a:ea typeface="Calibri" panose="020F0502020204030204" pitchFamily="34" charset="0"/>
              <a:cs typeface="Arial" panose="020B0604020202020204" pitchFamily="34" charset="0"/>
            </a:endParaRPr>
          </a:p>
          <a:p>
            <a:pPr>
              <a:spcBef>
                <a:spcPts val="0"/>
              </a:spcBef>
            </a:pPr>
            <a:r>
              <a:rPr lang="en-US" sz="2400" kern="100" dirty="0">
                <a:effectLst/>
                <a:latin typeface="Arial" panose="020B0604020202020204" pitchFamily="34" charset="0"/>
                <a:ea typeface="Calibri" panose="020F0502020204030204" pitchFamily="34" charset="0"/>
                <a:cs typeface="Arial" panose="020B0604020202020204" pitchFamily="34" charset="0"/>
              </a:rPr>
              <a:t>Service provider needs to inform individual or authorized rep. when they complete redetermination to alert them they may get notice requesting documentation.</a:t>
            </a:r>
          </a:p>
          <a:p>
            <a:pPr>
              <a:spcBef>
                <a:spcPts val="0"/>
              </a:spcBef>
            </a:pPr>
            <a:r>
              <a:rPr lang="en-US" sz="2400" kern="100" dirty="0">
                <a:effectLst/>
                <a:latin typeface="Arial" panose="020B0604020202020204" pitchFamily="34" charset="0"/>
                <a:ea typeface="Calibri" panose="020F0502020204030204" pitchFamily="34" charset="0"/>
                <a:cs typeface="Arial" panose="020B0604020202020204" pitchFamily="34" charset="0"/>
              </a:rPr>
              <a:t>If person or authorized rep. gets notice asking for documentation, contact service provider for explanation.</a:t>
            </a:r>
          </a:p>
          <a:p>
            <a:pPr marL="0" indent="0">
              <a:spcBef>
                <a:spcPts val="0"/>
              </a:spcBef>
              <a:buNone/>
            </a:pPr>
            <a:endParaRPr lang="en-US" sz="2400" kern="1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FAB2127F-C961-AD2E-C9F6-9CDB82CDC276}"/>
              </a:ext>
            </a:extLst>
          </p:cNvPr>
          <p:cNvSpPr>
            <a:spLocks noGrp="1"/>
          </p:cNvSpPr>
          <p:nvPr>
            <p:ph type="sldNum" sz="quarter" idx="12"/>
          </p:nvPr>
        </p:nvSpPr>
        <p:spPr/>
        <p:txBody>
          <a:bodyPr/>
          <a:lstStyle/>
          <a:p>
            <a:fld id="{D57F1E4F-1CFF-5643-939E-217C01CDF565}" type="slidenum">
              <a:rPr lang="en-US" smtClean="0"/>
              <a:pPr/>
              <a:t>26</a:t>
            </a:fld>
            <a:endParaRPr lang="en-US" dirty="0"/>
          </a:p>
        </p:txBody>
      </p:sp>
    </p:spTree>
    <p:extLst>
      <p:ext uri="{BB962C8B-B14F-4D97-AF65-F5344CB8AC3E}">
        <p14:creationId xmlns:p14="http://schemas.microsoft.com/office/powerpoint/2010/main" val="42075571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89323-40AE-6146-DD82-0E4E802AC6DE}"/>
              </a:ext>
            </a:extLst>
          </p:cNvPr>
          <p:cNvSpPr>
            <a:spLocks noGrp="1"/>
          </p:cNvSpPr>
          <p:nvPr>
            <p:ph type="title"/>
          </p:nvPr>
        </p:nvSpPr>
        <p:spPr/>
        <p:txBody>
          <a:bodyPr>
            <a:normAutofit fontScale="90000"/>
          </a:bodyPr>
          <a:lstStyle/>
          <a:p>
            <a:r>
              <a:rPr lang="en-US" b="1" kern="100" dirty="0">
                <a:effectLst/>
                <a:latin typeface="Arial" panose="020B0604020202020204" pitchFamily="34" charset="0"/>
                <a:ea typeface="Calibri" panose="020F0502020204030204" pitchFamily="34" charset="0"/>
                <a:cs typeface="Times New Roman" panose="02020603050405020304" pitchFamily="18" charset="0"/>
              </a:rPr>
              <a:t>Problem 6</a:t>
            </a: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9BC27132-8A71-EF35-CD5A-741BFEBDC3A8}"/>
              </a:ext>
            </a:extLst>
          </p:cNvPr>
          <p:cNvSpPr>
            <a:spLocks noGrp="1"/>
          </p:cNvSpPr>
          <p:nvPr>
            <p:ph idx="1"/>
          </p:nvPr>
        </p:nvSpPr>
        <p:spPr>
          <a:xfrm>
            <a:off x="2589212" y="1905000"/>
            <a:ext cx="8915400" cy="4006222"/>
          </a:xfrm>
        </p:spPr>
        <p:txBody>
          <a:bodyPr>
            <a:noAutofit/>
          </a:bodyPr>
          <a:lstStyle/>
          <a:p>
            <a:pPr marL="0" marR="0" indent="0">
              <a:spcBef>
                <a:spcPts val="0"/>
              </a:spcBef>
              <a:spcAft>
                <a:spcPts val="0"/>
              </a:spcAft>
              <a:buNone/>
            </a:pPr>
            <a:r>
              <a:rPr lang="en-US" sz="2400" b="1" kern="100" dirty="0">
                <a:effectLst/>
                <a:latin typeface="Arial" panose="020B0604020202020204" pitchFamily="34" charset="0"/>
                <a:ea typeface="Calibri" panose="020F0502020204030204" pitchFamily="34" charset="0"/>
                <a:cs typeface="Arial" panose="020B0604020202020204" pitchFamily="34" charset="0"/>
              </a:rPr>
              <a:t>Problem 6:  Individual or authorized rep. gets no notice of result of redetermination</a:t>
            </a:r>
            <a:endParaRPr lang="en-US" sz="2400" kern="100" dirty="0">
              <a:effectLst/>
              <a:latin typeface="Arial" panose="020B0604020202020204" pitchFamily="34" charset="0"/>
              <a:ea typeface="Calibri" panose="020F0502020204030204" pitchFamily="34" charset="0"/>
              <a:cs typeface="Arial" panose="020B0604020202020204" pitchFamily="34" charset="0"/>
            </a:endParaRPr>
          </a:p>
          <a:p>
            <a:pPr marL="0" marR="0" indent="0">
              <a:spcBef>
                <a:spcPts val="0"/>
              </a:spcBef>
              <a:spcAft>
                <a:spcPts val="0"/>
              </a:spcAft>
              <a:buNone/>
            </a:pPr>
            <a:r>
              <a:rPr lang="en-US" sz="2400" b="1" kern="100" dirty="0">
                <a:effectLst/>
                <a:latin typeface="Arial" panose="020B0604020202020204" pitchFamily="34" charset="0"/>
                <a:ea typeface="Calibri" panose="020F0502020204030204" pitchFamily="34" charset="0"/>
                <a:cs typeface="Arial" panose="020B0604020202020204" pitchFamily="34" charset="0"/>
              </a:rPr>
              <a:t>Fixes 6:</a:t>
            </a:r>
            <a:endParaRPr lang="en-US" sz="2400" kern="100" dirty="0">
              <a:effectLst/>
              <a:latin typeface="Arial" panose="020B0604020202020204" pitchFamily="34" charset="0"/>
              <a:ea typeface="Calibri" panose="020F0502020204030204" pitchFamily="34" charset="0"/>
              <a:cs typeface="Arial" panose="020B0604020202020204" pitchFamily="34" charset="0"/>
            </a:endParaRPr>
          </a:p>
          <a:p>
            <a:pPr>
              <a:spcBef>
                <a:spcPts val="0"/>
              </a:spcBef>
            </a:pPr>
            <a:r>
              <a:rPr lang="en-US" sz="2400" kern="100" dirty="0">
                <a:effectLst/>
                <a:latin typeface="Arial" panose="020B0604020202020204" pitchFamily="34" charset="0"/>
                <a:ea typeface="Calibri" panose="020F0502020204030204" pitchFamily="34" charset="0"/>
                <a:cs typeface="Arial" panose="020B0604020202020204" pitchFamily="34" charset="0"/>
              </a:rPr>
              <a:t>Submit redetermination packet well before due date, </a:t>
            </a:r>
            <a:r>
              <a:rPr lang="en-US" sz="2400" b="1" kern="100" dirty="0">
                <a:effectLst/>
                <a:latin typeface="Arial" panose="020B0604020202020204" pitchFamily="34" charset="0"/>
                <a:ea typeface="Calibri" panose="020F0502020204030204" pitchFamily="34" charset="0"/>
                <a:cs typeface="Arial" panose="020B0604020202020204" pitchFamily="34" charset="0"/>
              </a:rPr>
              <a:t>BUT NOT MORE THAN 45 DAYS BEFORE THE DUE DATE.</a:t>
            </a:r>
          </a:p>
          <a:p>
            <a:pPr>
              <a:spcBef>
                <a:spcPts val="0"/>
              </a:spcBef>
            </a:pPr>
            <a:r>
              <a:rPr lang="en-US" sz="2400"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CCS can find notices and decision status in LTSS.</a:t>
            </a:r>
          </a:p>
          <a:p>
            <a:pPr>
              <a:spcBef>
                <a:spcPts val="0"/>
              </a:spcBef>
            </a:pPr>
            <a:r>
              <a:rPr lang="en-US" sz="2400" kern="100" dirty="0">
                <a:effectLst/>
                <a:latin typeface="Arial" panose="020B0604020202020204" pitchFamily="34" charset="0"/>
                <a:ea typeface="Calibri" panose="020F0502020204030204" pitchFamily="34" charset="0"/>
                <a:cs typeface="Arial" panose="020B0604020202020204" pitchFamily="34" charset="0"/>
              </a:rPr>
              <a:t>Even if packet is submitted timely, termination may occur if EDD does not process it timely.</a:t>
            </a:r>
          </a:p>
          <a:p>
            <a:pPr>
              <a:spcBef>
                <a:spcPts val="0"/>
              </a:spcBef>
            </a:pPr>
            <a:r>
              <a:rPr lang="en-US" sz="2400" kern="100" dirty="0">
                <a:effectLst/>
                <a:latin typeface="Arial" panose="020B0604020202020204" pitchFamily="34" charset="0"/>
                <a:ea typeface="Calibri" panose="020F0502020204030204" pitchFamily="34" charset="0"/>
                <a:cs typeface="Arial" panose="020B0604020202020204" pitchFamily="34" charset="0"/>
              </a:rPr>
              <a:t>Work with CCS to contact EDD and, if necessary, DDA, to attempt to have denial reversed.</a:t>
            </a:r>
          </a:p>
          <a:p>
            <a:pPr>
              <a:spcBef>
                <a:spcPts val="0"/>
              </a:spcBef>
            </a:pPr>
            <a:endParaRPr lang="en-US" sz="2400" kern="1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FAB2127F-C961-AD2E-C9F6-9CDB82CDC276}"/>
              </a:ext>
            </a:extLst>
          </p:cNvPr>
          <p:cNvSpPr>
            <a:spLocks noGrp="1"/>
          </p:cNvSpPr>
          <p:nvPr>
            <p:ph type="sldNum" sz="quarter" idx="12"/>
          </p:nvPr>
        </p:nvSpPr>
        <p:spPr/>
        <p:txBody>
          <a:bodyPr/>
          <a:lstStyle/>
          <a:p>
            <a:fld id="{D57F1E4F-1CFF-5643-939E-217C01CDF565}" type="slidenum">
              <a:rPr lang="en-US" smtClean="0"/>
              <a:pPr/>
              <a:t>27</a:t>
            </a:fld>
            <a:endParaRPr lang="en-US" dirty="0"/>
          </a:p>
        </p:txBody>
      </p:sp>
    </p:spTree>
    <p:extLst>
      <p:ext uri="{BB962C8B-B14F-4D97-AF65-F5344CB8AC3E}">
        <p14:creationId xmlns:p14="http://schemas.microsoft.com/office/powerpoint/2010/main" val="18530820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89323-40AE-6146-DD82-0E4E802AC6DE}"/>
              </a:ext>
            </a:extLst>
          </p:cNvPr>
          <p:cNvSpPr>
            <a:spLocks noGrp="1"/>
          </p:cNvSpPr>
          <p:nvPr>
            <p:ph type="title"/>
          </p:nvPr>
        </p:nvSpPr>
        <p:spPr/>
        <p:txBody>
          <a:bodyPr>
            <a:normAutofit fontScale="90000"/>
          </a:bodyPr>
          <a:lstStyle/>
          <a:p>
            <a:r>
              <a:rPr lang="en-US" b="1" kern="100" dirty="0">
                <a:effectLst/>
                <a:latin typeface="Arial" panose="020B0604020202020204" pitchFamily="34" charset="0"/>
                <a:ea typeface="Calibri" panose="020F0502020204030204" pitchFamily="34" charset="0"/>
                <a:cs typeface="Times New Roman" panose="02020603050405020304" pitchFamily="18" charset="0"/>
              </a:rPr>
              <a:t>Problem 7 (1)</a:t>
            </a: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9BC27132-8A71-EF35-CD5A-741BFEBDC3A8}"/>
              </a:ext>
            </a:extLst>
          </p:cNvPr>
          <p:cNvSpPr>
            <a:spLocks noGrp="1"/>
          </p:cNvSpPr>
          <p:nvPr>
            <p:ph idx="1"/>
          </p:nvPr>
        </p:nvSpPr>
        <p:spPr>
          <a:xfrm>
            <a:off x="2589212" y="1905000"/>
            <a:ext cx="8915400" cy="4006222"/>
          </a:xfrm>
        </p:spPr>
        <p:txBody>
          <a:bodyPr>
            <a:noAutofit/>
          </a:bodyPr>
          <a:lstStyle/>
          <a:p>
            <a:pPr marL="0" marR="0" indent="0">
              <a:spcBef>
                <a:spcPts val="0"/>
              </a:spcBef>
              <a:spcAft>
                <a:spcPts val="0"/>
              </a:spcAft>
              <a:buNone/>
            </a:pPr>
            <a:r>
              <a:rPr lang="en-US" sz="2400" b="1" kern="100" dirty="0">
                <a:effectLst/>
                <a:latin typeface="Arial" panose="020B0604020202020204" pitchFamily="34" charset="0"/>
                <a:ea typeface="Calibri" panose="020F0502020204030204" pitchFamily="34" charset="0"/>
                <a:cs typeface="Arial" panose="020B0604020202020204" pitchFamily="34" charset="0"/>
              </a:rPr>
              <a:t>Problem 7:  </a:t>
            </a:r>
            <a:r>
              <a:rPr lang="en-US" sz="2400" b="1" dirty="0">
                <a:effectLst/>
                <a:latin typeface="Arial" panose="020B0604020202020204" pitchFamily="34" charset="0"/>
                <a:ea typeface="Calibri" panose="020F0502020204030204" pitchFamily="34" charset="0"/>
                <a:cs typeface="Arial" panose="020B0604020202020204" pitchFamily="34" charset="0"/>
              </a:rPr>
              <a:t>Waiver eligibility terminated incorrectly</a:t>
            </a:r>
            <a:r>
              <a:rPr lang="en-US" sz="2400" dirty="0">
                <a:effectLst/>
                <a:latin typeface="Arial" panose="020B0604020202020204" pitchFamily="34" charset="0"/>
                <a:cs typeface="Arial" panose="020B0604020202020204" pitchFamily="34" charset="0"/>
              </a:rPr>
              <a:t> </a:t>
            </a:r>
            <a:endParaRPr lang="en-US" sz="2400" b="1" kern="100" dirty="0">
              <a:effectLst/>
              <a:latin typeface="Arial" panose="020B0604020202020204" pitchFamily="34" charset="0"/>
              <a:ea typeface="Calibri" panose="020F0502020204030204" pitchFamily="34" charset="0"/>
              <a:cs typeface="Arial" panose="020B0604020202020204" pitchFamily="34" charset="0"/>
            </a:endParaRPr>
          </a:p>
          <a:p>
            <a:pPr marL="0" marR="0" indent="0">
              <a:spcBef>
                <a:spcPts val="0"/>
              </a:spcBef>
              <a:spcAft>
                <a:spcPts val="0"/>
              </a:spcAft>
              <a:buNone/>
            </a:pPr>
            <a:r>
              <a:rPr lang="en-US" sz="2400" b="1" kern="100" dirty="0">
                <a:effectLst/>
                <a:latin typeface="Arial" panose="020B0604020202020204" pitchFamily="34" charset="0"/>
                <a:ea typeface="Calibri" panose="020F0502020204030204" pitchFamily="34" charset="0"/>
                <a:cs typeface="Arial" panose="020B0604020202020204" pitchFamily="34" charset="0"/>
              </a:rPr>
              <a:t>Fixes 7:</a:t>
            </a:r>
            <a:endParaRPr lang="en-US" sz="2400" kern="100" dirty="0">
              <a:effectLst/>
              <a:latin typeface="Arial" panose="020B0604020202020204" pitchFamily="34" charset="0"/>
              <a:ea typeface="Calibri" panose="020F0502020204030204" pitchFamily="34" charset="0"/>
              <a:cs typeface="Arial" panose="020B0604020202020204" pitchFamily="34" charset="0"/>
            </a:endParaRPr>
          </a:p>
          <a:p>
            <a:pPr>
              <a:spcBef>
                <a:spcPts val="0"/>
              </a:spcBef>
            </a:pPr>
            <a:r>
              <a:rPr lang="en-US" sz="2400" kern="100" dirty="0">
                <a:effectLst/>
                <a:latin typeface="Arial" panose="020B0604020202020204" pitchFamily="34" charset="0"/>
                <a:ea typeface="Calibri" panose="020F0502020204030204" pitchFamily="34" charset="0"/>
                <a:cs typeface="Arial" panose="020B0604020202020204" pitchFamily="34" charset="0"/>
              </a:rPr>
              <a:t>If Medicaid and/or Waiver eligibility terminated, request a fair hearing (appeal) as soon as possible.</a:t>
            </a:r>
          </a:p>
          <a:p>
            <a:pPr>
              <a:spcBef>
                <a:spcPts val="0"/>
              </a:spcBef>
            </a:pPr>
            <a:r>
              <a:rPr lang="en-US" sz="2400" b="1" kern="100" dirty="0">
                <a:effectLst/>
                <a:latin typeface="Arial" panose="020B0604020202020204" pitchFamily="34" charset="0"/>
                <a:ea typeface="Calibri" panose="020F0502020204030204" pitchFamily="34" charset="0"/>
                <a:cs typeface="Arial" panose="020B0604020202020204" pitchFamily="34" charset="0"/>
              </a:rPr>
              <a:t>IF TERMINATION IS APPEALED WITHIN 10 DAYS OF DATE ON NOTICE, MEDICAID AND SERVICES WILL CONTINUE PENDING RESULT OF APPEAL.  (10 DAYS IS LATER OF POSTMARK OR EFFECTIVE DATE OF ACTION.)</a:t>
            </a:r>
            <a:endParaRPr lang="en-US" sz="2400" kern="1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FAB2127F-C961-AD2E-C9F6-9CDB82CDC276}"/>
              </a:ext>
            </a:extLst>
          </p:cNvPr>
          <p:cNvSpPr>
            <a:spLocks noGrp="1"/>
          </p:cNvSpPr>
          <p:nvPr>
            <p:ph type="sldNum" sz="quarter" idx="12"/>
          </p:nvPr>
        </p:nvSpPr>
        <p:spPr/>
        <p:txBody>
          <a:bodyPr/>
          <a:lstStyle/>
          <a:p>
            <a:fld id="{D57F1E4F-1CFF-5643-939E-217C01CDF565}" type="slidenum">
              <a:rPr lang="en-US" smtClean="0"/>
              <a:pPr/>
              <a:t>28</a:t>
            </a:fld>
            <a:endParaRPr lang="en-US" dirty="0"/>
          </a:p>
        </p:txBody>
      </p:sp>
    </p:spTree>
    <p:extLst>
      <p:ext uri="{BB962C8B-B14F-4D97-AF65-F5344CB8AC3E}">
        <p14:creationId xmlns:p14="http://schemas.microsoft.com/office/powerpoint/2010/main" val="12095565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89323-40AE-6146-DD82-0E4E802AC6DE}"/>
              </a:ext>
            </a:extLst>
          </p:cNvPr>
          <p:cNvSpPr>
            <a:spLocks noGrp="1"/>
          </p:cNvSpPr>
          <p:nvPr>
            <p:ph type="title"/>
          </p:nvPr>
        </p:nvSpPr>
        <p:spPr/>
        <p:txBody>
          <a:bodyPr>
            <a:normAutofit fontScale="90000"/>
          </a:bodyPr>
          <a:lstStyle/>
          <a:p>
            <a:r>
              <a:rPr lang="en-US" b="1" kern="100" dirty="0">
                <a:effectLst/>
                <a:latin typeface="Arial" panose="020B0604020202020204" pitchFamily="34" charset="0"/>
                <a:ea typeface="Calibri" panose="020F0502020204030204" pitchFamily="34" charset="0"/>
                <a:cs typeface="Times New Roman" panose="02020603050405020304" pitchFamily="18" charset="0"/>
              </a:rPr>
              <a:t>Problem 7 (2)</a:t>
            </a: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9BC27132-8A71-EF35-CD5A-741BFEBDC3A8}"/>
              </a:ext>
            </a:extLst>
          </p:cNvPr>
          <p:cNvSpPr>
            <a:spLocks noGrp="1"/>
          </p:cNvSpPr>
          <p:nvPr>
            <p:ph idx="1"/>
          </p:nvPr>
        </p:nvSpPr>
        <p:spPr>
          <a:xfrm>
            <a:off x="2589212" y="1905000"/>
            <a:ext cx="8915400" cy="4006222"/>
          </a:xfrm>
        </p:spPr>
        <p:txBody>
          <a:bodyPr>
            <a:noAutofit/>
          </a:bodyPr>
          <a:lstStyle/>
          <a:p>
            <a:pPr marL="0" marR="0" indent="0">
              <a:spcBef>
                <a:spcPts val="0"/>
              </a:spcBef>
              <a:spcAft>
                <a:spcPts val="0"/>
              </a:spcAft>
              <a:buNone/>
            </a:pPr>
            <a:r>
              <a:rPr lang="en-US" sz="2400" b="1" kern="100" dirty="0">
                <a:effectLst/>
                <a:latin typeface="Arial" panose="020B0604020202020204" pitchFamily="34" charset="0"/>
                <a:ea typeface="Calibri" panose="020F0502020204030204" pitchFamily="34" charset="0"/>
                <a:cs typeface="Arial" panose="020B0604020202020204" pitchFamily="34" charset="0"/>
              </a:rPr>
              <a:t>Fixes 7:</a:t>
            </a:r>
            <a:endParaRPr lang="en-US" sz="2400" kern="100" dirty="0">
              <a:effectLst/>
              <a:latin typeface="Arial" panose="020B0604020202020204" pitchFamily="34" charset="0"/>
              <a:ea typeface="Calibri" panose="020F0502020204030204" pitchFamily="34" charset="0"/>
              <a:cs typeface="Arial" panose="020B0604020202020204" pitchFamily="34" charset="0"/>
            </a:endParaRPr>
          </a:p>
          <a:p>
            <a:pPr>
              <a:spcBef>
                <a:spcPts val="0"/>
              </a:spcBef>
            </a:pPr>
            <a:r>
              <a:rPr lang="en-US" sz="2400" b="1" kern="100" dirty="0">
                <a:effectLst/>
                <a:latin typeface="Arial" panose="020B0604020202020204" pitchFamily="34" charset="0"/>
                <a:ea typeface="Calibri" panose="020F0502020204030204" pitchFamily="34" charset="0"/>
                <a:cs typeface="Arial" panose="020B0604020202020204" pitchFamily="34" charset="0"/>
              </a:rPr>
              <a:t>IF NOTICE RECEIVED TOO LATE TO SUBMIT HEARING REQUEST WITHIN 10 DAYS, EXPLAIN THIS IN HEARING REQUEST TO CONTINUE SERVICES.</a:t>
            </a:r>
          </a:p>
          <a:p>
            <a:pPr>
              <a:spcBef>
                <a:spcPts val="0"/>
              </a:spcBef>
            </a:pPr>
            <a:r>
              <a:rPr lang="en-US" sz="2400" kern="100" dirty="0">
                <a:effectLst/>
                <a:latin typeface="Arial" panose="020B0604020202020204" pitchFamily="34" charset="0"/>
                <a:ea typeface="Calibri" panose="020F0502020204030204" pitchFamily="34" charset="0"/>
                <a:cs typeface="Arial" panose="020B0604020202020204" pitchFamily="34" charset="0"/>
              </a:rPr>
              <a:t>As a last resort, if all above efforts have failed, a service provider that is a member of the Maryland Association of Community Services (MACS - </a:t>
            </a:r>
            <a:r>
              <a:rPr lang="en-US" sz="2400" u="sng" kern="100" dirty="0">
                <a:solidFill>
                  <a:srgbClr val="0000FF"/>
                </a:solidFill>
                <a:effectLst/>
                <a:latin typeface="Arial" panose="020B0604020202020204" pitchFamily="34" charset="0"/>
                <a:ea typeface="Calibri" panose="020F0502020204030204" pitchFamily="34" charset="0"/>
                <a:cs typeface="Arial" panose="020B0604020202020204" pitchFamily="34" charset="0"/>
                <a:hlinkClick r:id="rId2"/>
              </a:rPr>
              <a:t>https://macsonline.org/</a:t>
            </a:r>
            <a:r>
              <a:rPr lang="en-US" sz="2400" kern="100" dirty="0">
                <a:effectLst/>
                <a:latin typeface="Arial" panose="020B0604020202020204" pitchFamily="34" charset="0"/>
                <a:ea typeface="Calibri" panose="020F0502020204030204" pitchFamily="34" charset="0"/>
                <a:cs typeface="Arial" panose="020B0604020202020204" pitchFamily="34" charset="0"/>
              </a:rPr>
              <a:t>) can request help from MACS.</a:t>
            </a:r>
          </a:p>
          <a:p>
            <a:pPr>
              <a:spcBef>
                <a:spcPts val="0"/>
              </a:spcBef>
            </a:pPr>
            <a:r>
              <a:rPr lang="en-US" sz="2400" b="1" kern="100" dirty="0">
                <a:effectLst/>
                <a:latin typeface="Arial" panose="020B0604020202020204" pitchFamily="34" charset="0"/>
                <a:ea typeface="Calibri" panose="020F0502020204030204" pitchFamily="34" charset="0"/>
                <a:cs typeface="Arial" panose="020B0604020202020204" pitchFamily="34" charset="0"/>
              </a:rPr>
              <a:t>NOTE:  If Medicaid/Waiver eligibility terminated, a service provider may choose to pause services until Medicaid/Waiver reactivated.</a:t>
            </a:r>
            <a:endParaRPr lang="en-US" sz="2400" kern="100" dirty="0">
              <a:effectLst/>
              <a:latin typeface="Arial" panose="020B0604020202020204" pitchFamily="34" charset="0"/>
              <a:ea typeface="Calibri" panose="020F0502020204030204" pitchFamily="34" charset="0"/>
              <a:cs typeface="Arial" panose="020B0604020202020204" pitchFamily="34" charset="0"/>
            </a:endParaRPr>
          </a:p>
          <a:p>
            <a:pPr>
              <a:spcBef>
                <a:spcPts val="0"/>
              </a:spcBef>
            </a:pPr>
            <a:endParaRPr lang="en-US" sz="2400" kern="1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FAB2127F-C961-AD2E-C9F6-9CDB82CDC276}"/>
              </a:ext>
            </a:extLst>
          </p:cNvPr>
          <p:cNvSpPr>
            <a:spLocks noGrp="1"/>
          </p:cNvSpPr>
          <p:nvPr>
            <p:ph type="sldNum" sz="quarter" idx="12"/>
          </p:nvPr>
        </p:nvSpPr>
        <p:spPr/>
        <p:txBody>
          <a:bodyPr/>
          <a:lstStyle/>
          <a:p>
            <a:fld id="{D57F1E4F-1CFF-5643-939E-217C01CDF565}" type="slidenum">
              <a:rPr lang="en-US" smtClean="0"/>
              <a:pPr/>
              <a:t>29</a:t>
            </a:fld>
            <a:endParaRPr lang="en-US" dirty="0"/>
          </a:p>
        </p:txBody>
      </p:sp>
    </p:spTree>
    <p:extLst>
      <p:ext uri="{BB962C8B-B14F-4D97-AF65-F5344CB8AC3E}">
        <p14:creationId xmlns:p14="http://schemas.microsoft.com/office/powerpoint/2010/main" val="41721628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89323-40AE-6146-DD82-0E4E802AC6DE}"/>
              </a:ext>
            </a:extLst>
          </p:cNvPr>
          <p:cNvSpPr>
            <a:spLocks noGrp="1"/>
          </p:cNvSpPr>
          <p:nvPr>
            <p:ph type="title"/>
          </p:nvPr>
        </p:nvSpPr>
        <p:spPr/>
        <p:txBody>
          <a:bodyPr>
            <a:normAutofit fontScale="90000"/>
          </a:bodyPr>
          <a:lstStyle/>
          <a:p>
            <a:r>
              <a:rPr lang="en-US" b="1" kern="100" dirty="0">
                <a:effectLst/>
                <a:latin typeface="Arial" panose="020B0604020202020204" pitchFamily="34" charset="0"/>
                <a:ea typeface="Calibri" panose="020F0502020204030204" pitchFamily="34" charset="0"/>
                <a:cs typeface="Times New Roman" panose="02020603050405020304" pitchFamily="18" charset="0"/>
              </a:rPr>
              <a:t>Medicaid Redeterminations (1)</a:t>
            </a: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9BC27132-8A71-EF35-CD5A-741BFEBDC3A8}"/>
              </a:ext>
            </a:extLst>
          </p:cNvPr>
          <p:cNvSpPr>
            <a:spLocks noGrp="1"/>
          </p:cNvSpPr>
          <p:nvPr>
            <p:ph idx="1"/>
          </p:nvPr>
        </p:nvSpPr>
        <p:spPr>
          <a:xfrm>
            <a:off x="2589212" y="1905000"/>
            <a:ext cx="8915400" cy="4006222"/>
          </a:xfrm>
        </p:spPr>
        <p:txBody>
          <a:bodyPr>
            <a:noAutofit/>
          </a:bodyPr>
          <a:lstStyle/>
          <a:p>
            <a:pPr marL="0" indent="0">
              <a:spcBef>
                <a:spcPts val="0"/>
              </a:spcBef>
              <a:buNone/>
            </a:pPr>
            <a:r>
              <a:rPr lang="en-US" sz="2400" kern="100" dirty="0">
                <a:effectLst/>
                <a:latin typeface="Arial" panose="020B0604020202020204" pitchFamily="34" charset="0"/>
                <a:ea typeface="Calibri" panose="020F0502020204030204" pitchFamily="34" charset="0"/>
                <a:cs typeface="Times New Roman" panose="02020603050405020304" pitchFamily="18" charset="0"/>
              </a:rPr>
              <a:t>Everyone enrolled in a Medicaid Waiver gets a redetermination the same way.  </a:t>
            </a:r>
          </a:p>
          <a:p>
            <a:pPr>
              <a:spcBef>
                <a:spcPts val="0"/>
              </a:spcBef>
            </a:pPr>
            <a:r>
              <a:rPr lang="en-US" sz="2400" kern="100" dirty="0">
                <a:effectLst/>
                <a:latin typeface="Arial" panose="020B0604020202020204" pitchFamily="34" charset="0"/>
                <a:ea typeface="Calibri" panose="020F0502020204030204" pitchFamily="34" charset="0"/>
                <a:cs typeface="Times New Roman" panose="02020603050405020304" pitchFamily="18" charset="0"/>
              </a:rPr>
              <a:t>True or False?</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FAB2127F-C961-AD2E-C9F6-9CDB82CDC276}"/>
              </a:ext>
            </a:extLst>
          </p:cNvPr>
          <p:cNvSpPr>
            <a:spLocks noGrp="1"/>
          </p:cNvSpPr>
          <p:nvPr>
            <p:ph type="sldNum" sz="quarter" idx="12"/>
          </p:nvPr>
        </p:nvSpPr>
        <p:spPr/>
        <p:txBody>
          <a:bodyPr/>
          <a:lstStyle/>
          <a:p>
            <a:fld id="{D57F1E4F-1CFF-5643-939E-217C01CDF565}" type="slidenum">
              <a:rPr lang="en-US" smtClean="0"/>
              <a:pPr/>
              <a:t>3</a:t>
            </a:fld>
            <a:endParaRPr lang="en-US" dirty="0"/>
          </a:p>
        </p:txBody>
      </p:sp>
    </p:spTree>
    <p:extLst>
      <p:ext uri="{BB962C8B-B14F-4D97-AF65-F5344CB8AC3E}">
        <p14:creationId xmlns:p14="http://schemas.microsoft.com/office/powerpoint/2010/main" val="30303750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89323-40AE-6146-DD82-0E4E802AC6DE}"/>
              </a:ext>
            </a:extLst>
          </p:cNvPr>
          <p:cNvSpPr>
            <a:spLocks noGrp="1"/>
          </p:cNvSpPr>
          <p:nvPr>
            <p:ph type="title"/>
          </p:nvPr>
        </p:nvSpPr>
        <p:spPr/>
        <p:txBody>
          <a:bodyPr>
            <a:normAutofit fontScale="90000"/>
          </a:bodyPr>
          <a:lstStyle/>
          <a:p>
            <a:r>
              <a:rPr lang="en-US" b="1" kern="100" dirty="0">
                <a:effectLst/>
                <a:latin typeface="Arial" panose="020B0604020202020204" pitchFamily="34" charset="0"/>
                <a:ea typeface="Calibri" panose="020F0502020204030204" pitchFamily="34" charset="0"/>
                <a:cs typeface="Times New Roman" panose="02020603050405020304" pitchFamily="18" charset="0"/>
              </a:rPr>
              <a:t>Problem 7 (3)</a:t>
            </a: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9BC27132-8A71-EF35-CD5A-741BFEBDC3A8}"/>
              </a:ext>
            </a:extLst>
          </p:cNvPr>
          <p:cNvSpPr>
            <a:spLocks noGrp="1"/>
          </p:cNvSpPr>
          <p:nvPr>
            <p:ph idx="1"/>
          </p:nvPr>
        </p:nvSpPr>
        <p:spPr>
          <a:xfrm>
            <a:off x="2589212" y="1905000"/>
            <a:ext cx="8915400" cy="4006222"/>
          </a:xfrm>
        </p:spPr>
        <p:txBody>
          <a:bodyPr>
            <a:noAutofit/>
          </a:bodyPr>
          <a:lstStyle/>
          <a:p>
            <a:pPr marL="0" marR="0" indent="0">
              <a:spcBef>
                <a:spcPts val="0"/>
              </a:spcBef>
              <a:spcAft>
                <a:spcPts val="0"/>
              </a:spcAft>
              <a:buNone/>
            </a:pPr>
            <a:r>
              <a:rPr lang="en-US" sz="2400" b="1" kern="100" dirty="0">
                <a:effectLst/>
                <a:latin typeface="Arial" panose="020B0604020202020204" pitchFamily="34" charset="0"/>
                <a:ea typeface="Calibri" panose="020F0502020204030204" pitchFamily="34" charset="0"/>
                <a:cs typeface="Arial" panose="020B0604020202020204" pitchFamily="34" charset="0"/>
              </a:rPr>
              <a:t>Fixes 7:</a:t>
            </a:r>
            <a:endParaRPr lang="en-US" sz="2400" kern="100" dirty="0">
              <a:effectLst/>
              <a:latin typeface="Arial" panose="020B0604020202020204" pitchFamily="34" charset="0"/>
              <a:ea typeface="Calibri" panose="020F0502020204030204" pitchFamily="34" charset="0"/>
              <a:cs typeface="Arial" panose="020B0604020202020204" pitchFamily="34" charset="0"/>
            </a:endParaRPr>
          </a:p>
          <a:p>
            <a:pPr>
              <a:spcBef>
                <a:spcPts val="0"/>
              </a:spcBef>
            </a:pPr>
            <a:r>
              <a:rPr lang="en-US" sz="2400" b="1" kern="100" dirty="0">
                <a:latin typeface="Arial" panose="020B0604020202020204" pitchFamily="34" charset="0"/>
                <a:ea typeface="Calibri" panose="020F0502020204030204" pitchFamily="34" charset="0"/>
                <a:cs typeface="Arial" panose="020B0604020202020204" pitchFamily="34" charset="0"/>
              </a:rPr>
              <a:t>Starting 10-1-2026, a new law will require the State to reinstate Medicaid and Waiver services to any person whose Medicaid and services were incorrectly terminated on or after 1-1-2024 due to EDD’s failure to complete the redetermination timely, including their failure to provide a written notice to the individual identifying information required and to give the person a “reasonable opportunity” to supply the information.</a:t>
            </a:r>
          </a:p>
          <a:p>
            <a:pPr>
              <a:spcBef>
                <a:spcPts val="0"/>
              </a:spcBef>
            </a:pPr>
            <a:r>
              <a:rPr lang="en-US" sz="2400" b="1" kern="100" dirty="0">
                <a:effectLst/>
                <a:latin typeface="Arial" panose="020B0604020202020204" pitchFamily="34" charset="0"/>
                <a:ea typeface="Calibri" panose="020F0502020204030204" pitchFamily="34" charset="0"/>
                <a:cs typeface="Arial" panose="020B0604020202020204" pitchFamily="34" charset="0"/>
              </a:rPr>
              <a:t>EDD must then complete redetermination.</a:t>
            </a:r>
          </a:p>
        </p:txBody>
      </p:sp>
      <p:sp>
        <p:nvSpPr>
          <p:cNvPr id="4" name="Slide Number Placeholder 3">
            <a:extLst>
              <a:ext uri="{FF2B5EF4-FFF2-40B4-BE49-F238E27FC236}">
                <a16:creationId xmlns:a16="http://schemas.microsoft.com/office/drawing/2014/main" id="{FAB2127F-C961-AD2E-C9F6-9CDB82CDC276}"/>
              </a:ext>
            </a:extLst>
          </p:cNvPr>
          <p:cNvSpPr>
            <a:spLocks noGrp="1"/>
          </p:cNvSpPr>
          <p:nvPr>
            <p:ph type="sldNum" sz="quarter" idx="12"/>
          </p:nvPr>
        </p:nvSpPr>
        <p:spPr/>
        <p:txBody>
          <a:bodyPr/>
          <a:lstStyle/>
          <a:p>
            <a:fld id="{D57F1E4F-1CFF-5643-939E-217C01CDF565}" type="slidenum">
              <a:rPr lang="en-US" smtClean="0"/>
              <a:pPr/>
              <a:t>30</a:t>
            </a:fld>
            <a:endParaRPr lang="en-US" dirty="0"/>
          </a:p>
        </p:txBody>
      </p:sp>
    </p:spTree>
    <p:extLst>
      <p:ext uri="{BB962C8B-B14F-4D97-AF65-F5344CB8AC3E}">
        <p14:creationId xmlns:p14="http://schemas.microsoft.com/office/powerpoint/2010/main" val="42388069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89323-40AE-6146-DD82-0E4E802AC6DE}"/>
              </a:ext>
            </a:extLst>
          </p:cNvPr>
          <p:cNvSpPr>
            <a:spLocks noGrp="1"/>
          </p:cNvSpPr>
          <p:nvPr>
            <p:ph type="title"/>
          </p:nvPr>
        </p:nvSpPr>
        <p:spPr/>
        <p:txBody>
          <a:bodyPr>
            <a:normAutofit fontScale="90000"/>
          </a:bodyPr>
          <a:lstStyle/>
          <a:p>
            <a:r>
              <a:rPr lang="en-US" b="1" kern="100" dirty="0">
                <a:effectLst/>
                <a:latin typeface="Arial" panose="020B0604020202020204" pitchFamily="34" charset="0"/>
                <a:ea typeface="Calibri" panose="020F0502020204030204" pitchFamily="34" charset="0"/>
                <a:cs typeface="Times New Roman" panose="02020603050405020304" pitchFamily="18" charset="0"/>
              </a:rPr>
              <a:t>Problem 8</a:t>
            </a: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9BC27132-8A71-EF35-CD5A-741BFEBDC3A8}"/>
              </a:ext>
            </a:extLst>
          </p:cNvPr>
          <p:cNvSpPr>
            <a:spLocks noGrp="1"/>
          </p:cNvSpPr>
          <p:nvPr>
            <p:ph idx="1"/>
          </p:nvPr>
        </p:nvSpPr>
        <p:spPr>
          <a:xfrm>
            <a:off x="2589212" y="1905000"/>
            <a:ext cx="8915400" cy="4006222"/>
          </a:xfrm>
        </p:spPr>
        <p:txBody>
          <a:bodyPr>
            <a:noAutofit/>
          </a:bodyPr>
          <a:lstStyle/>
          <a:p>
            <a:pPr marL="0" marR="0" indent="0">
              <a:spcBef>
                <a:spcPts val="0"/>
              </a:spcBef>
              <a:spcAft>
                <a:spcPts val="0"/>
              </a:spcAft>
              <a:buNone/>
            </a:pPr>
            <a:r>
              <a:rPr lang="en-US" sz="2400" b="1" kern="100" dirty="0">
                <a:effectLst/>
                <a:latin typeface="Arial" panose="020B0604020202020204" pitchFamily="34" charset="0"/>
                <a:ea typeface="Calibri" panose="020F0502020204030204" pitchFamily="34" charset="0"/>
                <a:cs typeface="Arial" panose="020B0604020202020204" pitchFamily="34" charset="0"/>
              </a:rPr>
              <a:t>Problem 8:  Person eligible for services is incorrectly deleted from the system (e.g., because they are listed as deceased).  This is called “global deactivation”.</a:t>
            </a:r>
            <a:endParaRPr lang="en-US" sz="2400" kern="100" dirty="0">
              <a:effectLst/>
              <a:latin typeface="Arial" panose="020B0604020202020204" pitchFamily="34" charset="0"/>
              <a:ea typeface="Calibri" panose="020F0502020204030204" pitchFamily="34" charset="0"/>
              <a:cs typeface="Arial" panose="020B0604020202020204" pitchFamily="34" charset="0"/>
            </a:endParaRPr>
          </a:p>
          <a:p>
            <a:pPr marL="0" marR="0" indent="0">
              <a:spcBef>
                <a:spcPts val="0"/>
              </a:spcBef>
              <a:spcAft>
                <a:spcPts val="0"/>
              </a:spcAft>
              <a:buNone/>
            </a:pPr>
            <a:r>
              <a:rPr lang="en-US" sz="2400" b="1" kern="100" dirty="0">
                <a:effectLst/>
                <a:latin typeface="Arial" panose="020B0604020202020204" pitchFamily="34" charset="0"/>
                <a:ea typeface="Calibri" panose="020F0502020204030204" pitchFamily="34" charset="0"/>
                <a:cs typeface="Arial" panose="020B0604020202020204" pitchFamily="34" charset="0"/>
              </a:rPr>
              <a:t>Fixes 8:</a:t>
            </a:r>
            <a:endParaRPr lang="en-US" sz="2400" kern="100" dirty="0">
              <a:effectLst/>
              <a:latin typeface="Arial" panose="020B0604020202020204" pitchFamily="34" charset="0"/>
              <a:ea typeface="Calibri" panose="020F0502020204030204" pitchFamily="34" charset="0"/>
              <a:cs typeface="Arial" panose="020B0604020202020204" pitchFamily="34" charset="0"/>
            </a:endParaRPr>
          </a:p>
          <a:p>
            <a:pPr>
              <a:spcBef>
                <a:spcPts val="0"/>
              </a:spcBef>
            </a:pPr>
            <a:r>
              <a:rPr lang="en-US" sz="2400" kern="100" dirty="0">
                <a:effectLst/>
                <a:latin typeface="Arial" panose="020B0604020202020204" pitchFamily="34" charset="0"/>
                <a:ea typeface="Calibri" panose="020F0502020204030204" pitchFamily="34" charset="0"/>
                <a:cs typeface="Arial" panose="020B0604020202020204" pitchFamily="34" charset="0"/>
              </a:rPr>
              <a:t>CCS can run a Global Deactivation report in LTSS that lists people who are being deactivated.</a:t>
            </a:r>
          </a:p>
          <a:p>
            <a:pPr>
              <a:spcBef>
                <a:spcPts val="0"/>
              </a:spcBef>
            </a:pPr>
            <a:r>
              <a:rPr lang="en-US" sz="2400" kern="100" dirty="0">
                <a:effectLst/>
                <a:latin typeface="Arial" panose="020B0604020202020204" pitchFamily="34" charset="0"/>
                <a:ea typeface="Calibri" panose="020F0502020204030204" pitchFamily="34" charset="0"/>
                <a:cs typeface="Arial" panose="020B0604020202020204" pitchFamily="34" charset="0"/>
              </a:rPr>
              <a:t>Usually a 2-3-month delay before global deactivation takes effect, so this report can catch the problem in advance.</a:t>
            </a:r>
          </a:p>
          <a:p>
            <a:pPr>
              <a:spcBef>
                <a:spcPts val="0"/>
              </a:spcBef>
            </a:pPr>
            <a:r>
              <a:rPr lang="en-US" sz="2400" kern="100" dirty="0">
                <a:effectLst/>
                <a:latin typeface="Arial" panose="020B0604020202020204" pitchFamily="34" charset="0"/>
                <a:ea typeface="Calibri" panose="020F0502020204030204" pitchFamily="34" charset="0"/>
                <a:cs typeface="Arial" panose="020B0604020202020204" pitchFamily="34" charset="0"/>
              </a:rPr>
              <a:t>Contact DDA regional office if person appears in Global Deactivation report.</a:t>
            </a:r>
          </a:p>
          <a:p>
            <a:pPr>
              <a:spcBef>
                <a:spcPts val="0"/>
              </a:spcBef>
            </a:pPr>
            <a:r>
              <a:rPr lang="en-US" sz="2400" kern="100" dirty="0">
                <a:effectLst/>
                <a:latin typeface="Arial" panose="020B0604020202020204" pitchFamily="34" charset="0"/>
                <a:ea typeface="Calibri" panose="020F0502020204030204" pitchFamily="34" charset="0"/>
                <a:cs typeface="Arial" panose="020B0604020202020204" pitchFamily="34" charset="0"/>
              </a:rPr>
              <a:t>DDA can cancel deactivation.</a:t>
            </a:r>
          </a:p>
          <a:p>
            <a:pPr marL="0" indent="0">
              <a:spcBef>
                <a:spcPts val="0"/>
              </a:spcBef>
              <a:buNone/>
            </a:pPr>
            <a:endParaRPr lang="en-US" sz="2400" kern="1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FAB2127F-C961-AD2E-C9F6-9CDB82CDC276}"/>
              </a:ext>
            </a:extLst>
          </p:cNvPr>
          <p:cNvSpPr>
            <a:spLocks noGrp="1"/>
          </p:cNvSpPr>
          <p:nvPr>
            <p:ph type="sldNum" sz="quarter" idx="12"/>
          </p:nvPr>
        </p:nvSpPr>
        <p:spPr/>
        <p:txBody>
          <a:bodyPr/>
          <a:lstStyle/>
          <a:p>
            <a:fld id="{D57F1E4F-1CFF-5643-939E-217C01CDF565}" type="slidenum">
              <a:rPr lang="en-US" smtClean="0"/>
              <a:pPr/>
              <a:t>31</a:t>
            </a:fld>
            <a:endParaRPr lang="en-US" dirty="0"/>
          </a:p>
        </p:txBody>
      </p:sp>
    </p:spTree>
    <p:extLst>
      <p:ext uri="{BB962C8B-B14F-4D97-AF65-F5344CB8AC3E}">
        <p14:creationId xmlns:p14="http://schemas.microsoft.com/office/powerpoint/2010/main" val="21268718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89323-40AE-6146-DD82-0E4E802AC6DE}"/>
              </a:ext>
            </a:extLst>
          </p:cNvPr>
          <p:cNvSpPr>
            <a:spLocks noGrp="1"/>
          </p:cNvSpPr>
          <p:nvPr>
            <p:ph type="title"/>
          </p:nvPr>
        </p:nvSpPr>
        <p:spPr/>
        <p:txBody>
          <a:bodyPr>
            <a:normAutofit fontScale="90000"/>
          </a:bodyPr>
          <a:lstStyle/>
          <a:p>
            <a:r>
              <a:rPr lang="en-US" b="1" kern="100" dirty="0">
                <a:effectLst/>
                <a:latin typeface="Arial" panose="020B0604020202020204" pitchFamily="34" charset="0"/>
                <a:ea typeface="Calibri" panose="020F0502020204030204" pitchFamily="34" charset="0"/>
                <a:cs typeface="Times New Roman" panose="02020603050405020304" pitchFamily="18" charset="0"/>
              </a:rPr>
              <a:t>Problem 9 (1)</a:t>
            </a: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9BC27132-8A71-EF35-CD5A-741BFEBDC3A8}"/>
              </a:ext>
            </a:extLst>
          </p:cNvPr>
          <p:cNvSpPr>
            <a:spLocks noGrp="1"/>
          </p:cNvSpPr>
          <p:nvPr>
            <p:ph idx="1"/>
          </p:nvPr>
        </p:nvSpPr>
        <p:spPr>
          <a:xfrm>
            <a:off x="2589212" y="1905000"/>
            <a:ext cx="8915400" cy="4006222"/>
          </a:xfrm>
        </p:spPr>
        <p:txBody>
          <a:bodyPr>
            <a:noAutofit/>
          </a:bodyPr>
          <a:lstStyle/>
          <a:p>
            <a:pPr marL="0" marR="0" indent="0">
              <a:spcBef>
                <a:spcPts val="0"/>
              </a:spcBef>
              <a:spcAft>
                <a:spcPts val="0"/>
              </a:spcAft>
              <a:buNone/>
            </a:pPr>
            <a:r>
              <a:rPr lang="en-US" sz="2400" b="1" kern="100" dirty="0">
                <a:effectLst/>
                <a:latin typeface="Arial" panose="020B0604020202020204" pitchFamily="34" charset="0"/>
                <a:ea typeface="Calibri" panose="020F0502020204030204" pitchFamily="34" charset="0"/>
                <a:cs typeface="Arial" panose="020B0604020202020204" pitchFamily="34" charset="0"/>
              </a:rPr>
              <a:t>Problem 9:  Person gets redetermination notice from EDD for the Special Waiver group (or a redetermination alert is issued for them in LTSS), but they are enrolled in a different coverage group that is compatible with the Waiver</a:t>
            </a:r>
            <a:endParaRPr lang="en-US" sz="2400" kern="100" dirty="0">
              <a:effectLst/>
              <a:latin typeface="Arial" panose="020B0604020202020204" pitchFamily="34" charset="0"/>
              <a:ea typeface="Calibri" panose="020F0502020204030204" pitchFamily="34" charset="0"/>
              <a:cs typeface="Arial" panose="020B0604020202020204" pitchFamily="34" charset="0"/>
            </a:endParaRPr>
          </a:p>
          <a:p>
            <a:pPr marL="0" marR="0" indent="0">
              <a:spcBef>
                <a:spcPts val="0"/>
              </a:spcBef>
              <a:spcAft>
                <a:spcPts val="0"/>
              </a:spcAft>
              <a:buNone/>
            </a:pPr>
            <a:r>
              <a:rPr lang="en-US" sz="2400" b="1" kern="100" dirty="0">
                <a:effectLst/>
                <a:latin typeface="Arial" panose="020B0604020202020204" pitchFamily="34" charset="0"/>
                <a:ea typeface="Calibri" panose="020F0502020204030204" pitchFamily="34" charset="0"/>
                <a:cs typeface="Arial" panose="020B0604020202020204" pitchFamily="34" charset="0"/>
              </a:rPr>
              <a:t>Fixes 9:</a:t>
            </a:r>
            <a:endParaRPr lang="en-US" sz="2400" kern="100" dirty="0">
              <a:effectLst/>
              <a:latin typeface="Arial" panose="020B0604020202020204" pitchFamily="34" charset="0"/>
              <a:ea typeface="Calibri" panose="020F0502020204030204" pitchFamily="34" charset="0"/>
              <a:cs typeface="Arial" panose="020B0604020202020204" pitchFamily="34" charset="0"/>
            </a:endParaRPr>
          </a:p>
          <a:p>
            <a:pPr>
              <a:spcBef>
                <a:spcPts val="0"/>
              </a:spcBef>
            </a:pPr>
            <a:r>
              <a:rPr lang="en-US" sz="2400" kern="100" dirty="0">
                <a:effectLst/>
                <a:latin typeface="Arial" panose="020B0604020202020204" pitchFamily="34" charset="0"/>
                <a:ea typeface="Calibri" panose="020F0502020204030204" pitchFamily="34" charset="0"/>
                <a:cs typeface="Arial" panose="020B0604020202020204" pitchFamily="34" charset="0"/>
              </a:rPr>
              <a:t>If a person enrolled in a different compatible coverage group receives a redetermination notice from EDD for the Special </a:t>
            </a:r>
            <a:r>
              <a:rPr lang="en-US" sz="2400" kern="100" dirty="0">
                <a:latin typeface="Arial" panose="020B0604020202020204" pitchFamily="34" charset="0"/>
                <a:ea typeface="Calibri" panose="020F0502020204030204" pitchFamily="34" charset="0"/>
                <a:cs typeface="Arial" panose="020B0604020202020204" pitchFamily="34" charset="0"/>
              </a:rPr>
              <a:t>Waiver</a:t>
            </a:r>
            <a:r>
              <a:rPr lang="en-US" sz="2400" kern="100" dirty="0">
                <a:effectLst/>
                <a:latin typeface="Arial" panose="020B0604020202020204" pitchFamily="34" charset="0"/>
                <a:ea typeface="Calibri" panose="020F0502020204030204" pitchFamily="34" charset="0"/>
                <a:cs typeface="Arial" panose="020B0604020202020204" pitchFamily="34" charset="0"/>
              </a:rPr>
              <a:t> group, they should </a:t>
            </a:r>
            <a:r>
              <a:rPr lang="en-US" sz="2400" kern="100" dirty="0">
                <a:latin typeface="Arial" panose="020B0604020202020204" pitchFamily="34" charset="0"/>
                <a:ea typeface="Calibri" panose="020F0502020204030204" pitchFamily="34" charset="0"/>
                <a:cs typeface="Arial" panose="020B0604020202020204" pitchFamily="34" charset="0"/>
              </a:rPr>
              <a:t>first check their coverage group.</a:t>
            </a:r>
            <a:endParaRPr lang="en-US" sz="2400" kern="100" dirty="0">
              <a:effectLst/>
              <a:latin typeface="Arial" panose="020B0604020202020204" pitchFamily="34" charset="0"/>
              <a:ea typeface="Calibri" panose="020F0502020204030204" pitchFamily="34" charset="0"/>
              <a:cs typeface="Arial" panose="020B0604020202020204" pitchFamily="34" charset="0"/>
            </a:endParaRPr>
          </a:p>
          <a:p>
            <a:pPr>
              <a:spcBef>
                <a:spcPts val="0"/>
              </a:spcBef>
            </a:pPr>
            <a:r>
              <a:rPr lang="en-US" sz="2400" kern="100" dirty="0">
                <a:effectLst/>
                <a:latin typeface="Arial" panose="020B0604020202020204" pitchFamily="34" charset="0"/>
                <a:ea typeface="Calibri" panose="020F0502020204030204" pitchFamily="34" charset="0"/>
                <a:cs typeface="Arial" panose="020B0604020202020204" pitchFamily="34" charset="0"/>
              </a:rPr>
              <a:t>Sometimes people are switched to the Special </a:t>
            </a:r>
            <a:r>
              <a:rPr lang="en-US" sz="2400" kern="100" dirty="0">
                <a:latin typeface="Arial" panose="020B0604020202020204" pitchFamily="34" charset="0"/>
                <a:ea typeface="Calibri" panose="020F0502020204030204" pitchFamily="34" charset="0"/>
                <a:cs typeface="Arial" panose="020B0604020202020204" pitchFamily="34" charset="0"/>
              </a:rPr>
              <a:t>Waiver</a:t>
            </a:r>
            <a:r>
              <a:rPr lang="en-US" sz="2400" kern="100" dirty="0">
                <a:effectLst/>
                <a:latin typeface="Arial" panose="020B0604020202020204" pitchFamily="34" charset="0"/>
                <a:ea typeface="Calibri" panose="020F0502020204030204" pitchFamily="34" charset="0"/>
                <a:cs typeface="Arial" panose="020B0604020202020204" pitchFamily="34" charset="0"/>
              </a:rPr>
              <a:t> group erroneously.</a:t>
            </a:r>
          </a:p>
          <a:p>
            <a:pPr>
              <a:spcBef>
                <a:spcPts val="0"/>
              </a:spcBef>
            </a:pPr>
            <a:r>
              <a:rPr lang="en-US" sz="2400" kern="100" dirty="0">
                <a:effectLst/>
                <a:latin typeface="Arial" panose="020B0604020202020204" pitchFamily="34" charset="0"/>
                <a:ea typeface="Calibri" panose="020F0502020204030204" pitchFamily="34" charset="0"/>
                <a:cs typeface="Arial" panose="020B0604020202020204" pitchFamily="34" charset="0"/>
              </a:rPr>
              <a:t>If this happens, the person should complete the redetermination to avoid losing Waiver eligibility.</a:t>
            </a:r>
          </a:p>
        </p:txBody>
      </p:sp>
      <p:sp>
        <p:nvSpPr>
          <p:cNvPr id="4" name="Slide Number Placeholder 3">
            <a:extLst>
              <a:ext uri="{FF2B5EF4-FFF2-40B4-BE49-F238E27FC236}">
                <a16:creationId xmlns:a16="http://schemas.microsoft.com/office/drawing/2014/main" id="{FAB2127F-C961-AD2E-C9F6-9CDB82CDC276}"/>
              </a:ext>
            </a:extLst>
          </p:cNvPr>
          <p:cNvSpPr>
            <a:spLocks noGrp="1"/>
          </p:cNvSpPr>
          <p:nvPr>
            <p:ph type="sldNum" sz="quarter" idx="12"/>
          </p:nvPr>
        </p:nvSpPr>
        <p:spPr/>
        <p:txBody>
          <a:bodyPr/>
          <a:lstStyle/>
          <a:p>
            <a:fld id="{D57F1E4F-1CFF-5643-939E-217C01CDF565}" type="slidenum">
              <a:rPr lang="en-US" smtClean="0"/>
              <a:pPr/>
              <a:t>32</a:t>
            </a:fld>
            <a:endParaRPr lang="en-US" dirty="0"/>
          </a:p>
        </p:txBody>
      </p:sp>
    </p:spTree>
    <p:extLst>
      <p:ext uri="{BB962C8B-B14F-4D97-AF65-F5344CB8AC3E}">
        <p14:creationId xmlns:p14="http://schemas.microsoft.com/office/powerpoint/2010/main" val="13591937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89323-40AE-6146-DD82-0E4E802AC6DE}"/>
              </a:ext>
            </a:extLst>
          </p:cNvPr>
          <p:cNvSpPr>
            <a:spLocks noGrp="1"/>
          </p:cNvSpPr>
          <p:nvPr>
            <p:ph type="title"/>
          </p:nvPr>
        </p:nvSpPr>
        <p:spPr/>
        <p:txBody>
          <a:bodyPr>
            <a:normAutofit fontScale="90000"/>
          </a:bodyPr>
          <a:lstStyle/>
          <a:p>
            <a:r>
              <a:rPr lang="en-US" b="1" kern="100" dirty="0">
                <a:effectLst/>
                <a:latin typeface="Arial" panose="020B0604020202020204" pitchFamily="34" charset="0"/>
                <a:ea typeface="Calibri" panose="020F0502020204030204" pitchFamily="34" charset="0"/>
                <a:cs typeface="Times New Roman" panose="02020603050405020304" pitchFamily="18" charset="0"/>
              </a:rPr>
              <a:t>Problem 9 (2)</a:t>
            </a: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9BC27132-8A71-EF35-CD5A-741BFEBDC3A8}"/>
              </a:ext>
            </a:extLst>
          </p:cNvPr>
          <p:cNvSpPr>
            <a:spLocks noGrp="1"/>
          </p:cNvSpPr>
          <p:nvPr>
            <p:ph idx="1"/>
          </p:nvPr>
        </p:nvSpPr>
        <p:spPr>
          <a:xfrm>
            <a:off x="2589212" y="1905000"/>
            <a:ext cx="8915400" cy="4006222"/>
          </a:xfrm>
        </p:spPr>
        <p:txBody>
          <a:bodyPr>
            <a:noAutofit/>
          </a:bodyPr>
          <a:lstStyle/>
          <a:p>
            <a:pPr marL="0" marR="0" indent="0">
              <a:spcBef>
                <a:spcPts val="0"/>
              </a:spcBef>
              <a:spcAft>
                <a:spcPts val="0"/>
              </a:spcAft>
              <a:buNone/>
            </a:pPr>
            <a:r>
              <a:rPr lang="en-US" sz="2400" b="1" kern="100" dirty="0">
                <a:effectLst/>
                <a:latin typeface="Arial" panose="020B0604020202020204" pitchFamily="34" charset="0"/>
                <a:ea typeface="Calibri" panose="020F0502020204030204" pitchFamily="34" charset="0"/>
                <a:cs typeface="Arial" panose="020B0604020202020204" pitchFamily="34" charset="0"/>
              </a:rPr>
              <a:t>Fixes 9:</a:t>
            </a:r>
            <a:endParaRPr lang="en-US" sz="2400" kern="100" dirty="0">
              <a:effectLst/>
              <a:latin typeface="Arial" panose="020B0604020202020204" pitchFamily="34" charset="0"/>
              <a:ea typeface="Calibri" panose="020F0502020204030204" pitchFamily="34" charset="0"/>
              <a:cs typeface="Arial" panose="020B0604020202020204" pitchFamily="34" charset="0"/>
            </a:endParaRPr>
          </a:p>
          <a:p>
            <a:pPr>
              <a:spcBef>
                <a:spcPts val="0"/>
              </a:spcBef>
            </a:pPr>
            <a:r>
              <a:rPr lang="en-US" sz="2400" kern="100" dirty="0">
                <a:effectLst/>
                <a:latin typeface="Arial" panose="020B0604020202020204" pitchFamily="34" charset="0"/>
                <a:ea typeface="Calibri" panose="020F0502020204030204" pitchFamily="34" charset="0"/>
                <a:cs typeface="Arial" panose="020B0604020202020204" pitchFamily="34" charset="0"/>
              </a:rPr>
              <a:t>If they are still enrolled in a different compatible coverage group – and NOT the Special Waiver group – they should contact the assigned EDD Case Manager and report the situation.</a:t>
            </a:r>
          </a:p>
          <a:p>
            <a:pPr>
              <a:spcBef>
                <a:spcPts val="0"/>
              </a:spcBef>
            </a:pPr>
            <a:r>
              <a:rPr lang="en-US" sz="2400" kern="100" dirty="0">
                <a:effectLst/>
                <a:latin typeface="Arial" panose="020B0604020202020204" pitchFamily="34" charset="0"/>
                <a:ea typeface="Calibri" panose="020F0502020204030204" pitchFamily="34" charset="0"/>
                <a:cs typeface="Arial" panose="020B0604020202020204" pitchFamily="34" charset="0"/>
              </a:rPr>
              <a:t>If the person is now enrolled in the Special Waiver group, but should be in a different compatible group, they should contact a benefit specialist at an agency that supports them OR contact a Benefits Planner </a:t>
            </a:r>
            <a:r>
              <a:rPr lang="en-US" sz="2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(see slide 35).</a:t>
            </a:r>
          </a:p>
        </p:txBody>
      </p:sp>
      <p:sp>
        <p:nvSpPr>
          <p:cNvPr id="4" name="Slide Number Placeholder 3">
            <a:extLst>
              <a:ext uri="{FF2B5EF4-FFF2-40B4-BE49-F238E27FC236}">
                <a16:creationId xmlns:a16="http://schemas.microsoft.com/office/drawing/2014/main" id="{FAB2127F-C961-AD2E-C9F6-9CDB82CDC276}"/>
              </a:ext>
            </a:extLst>
          </p:cNvPr>
          <p:cNvSpPr>
            <a:spLocks noGrp="1"/>
          </p:cNvSpPr>
          <p:nvPr>
            <p:ph type="sldNum" sz="quarter" idx="12"/>
          </p:nvPr>
        </p:nvSpPr>
        <p:spPr/>
        <p:txBody>
          <a:bodyPr/>
          <a:lstStyle/>
          <a:p>
            <a:fld id="{D57F1E4F-1CFF-5643-939E-217C01CDF565}" type="slidenum">
              <a:rPr lang="en-US" smtClean="0"/>
              <a:pPr/>
              <a:t>33</a:t>
            </a:fld>
            <a:endParaRPr lang="en-US" dirty="0"/>
          </a:p>
        </p:txBody>
      </p:sp>
    </p:spTree>
    <p:extLst>
      <p:ext uri="{BB962C8B-B14F-4D97-AF65-F5344CB8AC3E}">
        <p14:creationId xmlns:p14="http://schemas.microsoft.com/office/powerpoint/2010/main" val="22617900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89323-40AE-6146-DD82-0E4E802AC6DE}"/>
              </a:ext>
            </a:extLst>
          </p:cNvPr>
          <p:cNvSpPr>
            <a:spLocks noGrp="1"/>
          </p:cNvSpPr>
          <p:nvPr>
            <p:ph type="title"/>
          </p:nvPr>
        </p:nvSpPr>
        <p:spPr/>
        <p:txBody>
          <a:bodyPr>
            <a:normAutofit fontScale="90000"/>
          </a:bodyPr>
          <a:lstStyle/>
          <a:p>
            <a:r>
              <a:rPr lang="en-US" b="1" kern="100" dirty="0">
                <a:effectLst/>
                <a:latin typeface="Arial" panose="020B0604020202020204" pitchFamily="34" charset="0"/>
                <a:ea typeface="Calibri" panose="020F0502020204030204" pitchFamily="34" charset="0"/>
                <a:cs typeface="Times New Roman" panose="02020603050405020304" pitchFamily="18" charset="0"/>
              </a:rPr>
              <a:t>How to Prepare for Redeterminations to Help Avoid Problems</a:t>
            </a: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9BC27132-8A71-EF35-CD5A-741BFEBDC3A8}"/>
              </a:ext>
            </a:extLst>
          </p:cNvPr>
          <p:cNvSpPr>
            <a:spLocks noGrp="1"/>
          </p:cNvSpPr>
          <p:nvPr>
            <p:ph idx="1"/>
          </p:nvPr>
        </p:nvSpPr>
        <p:spPr>
          <a:xfrm>
            <a:off x="2589212" y="1905000"/>
            <a:ext cx="8915400" cy="4006222"/>
          </a:xfrm>
        </p:spPr>
        <p:txBody>
          <a:bodyPr>
            <a:noAutofit/>
          </a:bodyPr>
          <a:lstStyle/>
          <a:p>
            <a:pPr marL="0" indent="0">
              <a:spcBef>
                <a:spcPts val="0"/>
              </a:spcBef>
              <a:buNone/>
            </a:pPr>
            <a:r>
              <a:rPr lang="en-US" sz="2400" kern="100" dirty="0">
                <a:effectLst/>
                <a:latin typeface="Arial" panose="020B0604020202020204" pitchFamily="34" charset="0"/>
                <a:ea typeface="Calibri" panose="020F0502020204030204" pitchFamily="34" charset="0"/>
                <a:cs typeface="Arial" panose="020B0604020202020204" pitchFamily="34" charset="0"/>
              </a:rPr>
              <a:t>See handout</a:t>
            </a:r>
          </a:p>
          <a:p>
            <a:pPr>
              <a:spcBef>
                <a:spcPts val="0"/>
              </a:spcBef>
            </a:pPr>
            <a:endParaRPr lang="en-US" sz="2400" kern="100" dirty="0">
              <a:effectLst/>
              <a:latin typeface="Arial" panose="020B0604020202020204" pitchFamily="34" charset="0"/>
              <a:ea typeface="Calibri" panose="020F0502020204030204" pitchFamily="34" charset="0"/>
              <a:cs typeface="Arial" panose="020B0604020202020204" pitchFamily="34" charset="0"/>
            </a:endParaRPr>
          </a:p>
          <a:p>
            <a:pPr marL="0" indent="0">
              <a:spcBef>
                <a:spcPts val="0"/>
              </a:spcBef>
              <a:buNone/>
            </a:pPr>
            <a:endParaRPr lang="en-US" sz="2400" kern="1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FAB2127F-C961-AD2E-C9F6-9CDB82CDC276}"/>
              </a:ext>
            </a:extLst>
          </p:cNvPr>
          <p:cNvSpPr>
            <a:spLocks noGrp="1"/>
          </p:cNvSpPr>
          <p:nvPr>
            <p:ph type="sldNum" sz="quarter" idx="12"/>
          </p:nvPr>
        </p:nvSpPr>
        <p:spPr/>
        <p:txBody>
          <a:bodyPr/>
          <a:lstStyle/>
          <a:p>
            <a:fld id="{D57F1E4F-1CFF-5643-939E-217C01CDF565}" type="slidenum">
              <a:rPr lang="en-US" smtClean="0"/>
              <a:pPr/>
              <a:t>34</a:t>
            </a:fld>
            <a:endParaRPr lang="en-US" dirty="0"/>
          </a:p>
        </p:txBody>
      </p:sp>
    </p:spTree>
    <p:extLst>
      <p:ext uri="{BB962C8B-B14F-4D97-AF65-F5344CB8AC3E}">
        <p14:creationId xmlns:p14="http://schemas.microsoft.com/office/powerpoint/2010/main" val="15083215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89323-40AE-6146-DD82-0E4E802AC6DE}"/>
              </a:ext>
            </a:extLst>
          </p:cNvPr>
          <p:cNvSpPr>
            <a:spLocks noGrp="1"/>
          </p:cNvSpPr>
          <p:nvPr>
            <p:ph type="title"/>
          </p:nvPr>
        </p:nvSpPr>
        <p:spPr/>
        <p:txBody>
          <a:bodyPr>
            <a:normAutofit fontScale="90000"/>
          </a:bodyPr>
          <a:lstStyle/>
          <a:p>
            <a:r>
              <a:rPr lang="en-US" b="1" kern="100" dirty="0">
                <a:effectLst/>
                <a:latin typeface="Arial" panose="020B0604020202020204" pitchFamily="34" charset="0"/>
                <a:ea typeface="Calibri" panose="020F0502020204030204" pitchFamily="34" charset="0"/>
                <a:cs typeface="Times New Roman" panose="02020603050405020304" pitchFamily="18" charset="0"/>
              </a:rPr>
              <a:t>How to Get Free Benefits Planning</a:t>
            </a: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9BC27132-8A71-EF35-CD5A-741BFEBDC3A8}"/>
              </a:ext>
            </a:extLst>
          </p:cNvPr>
          <p:cNvSpPr>
            <a:spLocks noGrp="1"/>
          </p:cNvSpPr>
          <p:nvPr>
            <p:ph idx="1"/>
          </p:nvPr>
        </p:nvSpPr>
        <p:spPr>
          <a:xfrm>
            <a:off x="2589212" y="1905000"/>
            <a:ext cx="8915400" cy="4006222"/>
          </a:xfrm>
        </p:spPr>
        <p:txBody>
          <a:bodyPr>
            <a:noAutofit/>
          </a:bodyPr>
          <a:lstStyle/>
          <a:p>
            <a:pPr>
              <a:spcBef>
                <a:spcPts val="0"/>
              </a:spcBef>
            </a:pPr>
            <a:r>
              <a:rPr lang="en-US" sz="2400" kern="100" dirty="0">
                <a:effectLst/>
                <a:latin typeface="Arial" panose="020B0604020202020204" pitchFamily="34" charset="0"/>
                <a:ea typeface="Calibri" panose="020F0502020204030204" pitchFamily="34" charset="0"/>
                <a:cs typeface="Arial" panose="020B0604020202020204" pitchFamily="34" charset="0"/>
              </a:rPr>
              <a:t>Benefits Planners help people navigate the rules regarding the impact of paid work on public benefits they receive.</a:t>
            </a:r>
          </a:p>
          <a:p>
            <a:pPr>
              <a:spcBef>
                <a:spcPts val="0"/>
              </a:spcBef>
            </a:pPr>
            <a:r>
              <a:rPr lang="en-US" sz="2400" kern="100" dirty="0">
                <a:effectLst/>
                <a:latin typeface="Arial" panose="020B0604020202020204" pitchFamily="34" charset="0"/>
                <a:ea typeface="Calibri" panose="020F0502020204030204" pitchFamily="34" charset="0"/>
                <a:cs typeface="Arial" panose="020B0604020202020204" pitchFamily="34" charset="0"/>
              </a:rPr>
              <a:t>They can also help ensure a person is enrolled in the correct Medicaid coverage group.</a:t>
            </a:r>
          </a:p>
          <a:p>
            <a:pPr>
              <a:spcBef>
                <a:spcPts val="0"/>
              </a:spcBef>
            </a:pPr>
            <a:r>
              <a:rPr lang="en-US" sz="2400" kern="100" dirty="0">
                <a:effectLst/>
                <a:latin typeface="Arial" panose="020B0604020202020204" pitchFamily="34" charset="0"/>
                <a:ea typeface="Calibri" panose="020F0502020204030204" pitchFamily="34" charset="0"/>
                <a:cs typeface="Arial" panose="020B0604020202020204" pitchFamily="34" charset="0"/>
              </a:rPr>
              <a:t>If person has case open with Maryland Division of Rehabilitation Services and gets any public benefits, DORS counselor is required to arrange benefits planning.</a:t>
            </a:r>
          </a:p>
          <a:p>
            <a:pPr>
              <a:spcBef>
                <a:spcPts val="0"/>
              </a:spcBef>
            </a:pPr>
            <a:r>
              <a:rPr lang="en-US" sz="2400" kern="100" dirty="0">
                <a:effectLst/>
                <a:latin typeface="Arial" panose="020B0604020202020204" pitchFamily="34" charset="0"/>
                <a:ea typeface="Calibri" panose="020F0502020204030204" pitchFamily="34" charset="0"/>
                <a:cs typeface="Arial" panose="020B0604020202020204" pitchFamily="34" charset="0"/>
              </a:rPr>
              <a:t>If no case open with DORS, but person:</a:t>
            </a:r>
          </a:p>
          <a:p>
            <a:pPr lvl="1" indent="-342900">
              <a:spcBef>
                <a:spcPts val="0"/>
              </a:spcBef>
              <a:buFont typeface="+mj-lt"/>
              <a:buAutoNum type="arabicPeriod"/>
            </a:pPr>
            <a:r>
              <a:rPr lang="en-US" sz="2400" kern="100" dirty="0">
                <a:effectLst/>
                <a:latin typeface="Arial" panose="020B0604020202020204" pitchFamily="34" charset="0"/>
                <a:ea typeface="Calibri" panose="020F0502020204030204" pitchFamily="34" charset="0"/>
                <a:cs typeface="Arial" panose="020B0604020202020204" pitchFamily="34" charset="0"/>
              </a:rPr>
              <a:t>Receives SSDI or SSI benefits, AND</a:t>
            </a:r>
          </a:p>
          <a:p>
            <a:pPr lvl="1" indent="-342900">
              <a:spcBef>
                <a:spcPts val="0"/>
              </a:spcBef>
              <a:buFont typeface="+mj-lt"/>
              <a:buAutoNum type="arabicPeriod"/>
            </a:pPr>
            <a:r>
              <a:rPr lang="en-US" sz="2400" kern="100" dirty="0">
                <a:effectLst/>
                <a:latin typeface="Arial" panose="020B0604020202020204" pitchFamily="34" charset="0"/>
                <a:ea typeface="Calibri" panose="020F0502020204030204" pitchFamily="34" charset="0"/>
                <a:cs typeface="Arial" panose="020B0604020202020204" pitchFamily="34" charset="0"/>
              </a:rPr>
              <a:t>Is working or seeking paid work,</a:t>
            </a:r>
          </a:p>
          <a:p>
            <a:pPr>
              <a:spcBef>
                <a:spcPts val="0"/>
              </a:spcBef>
            </a:pPr>
            <a:r>
              <a:rPr lang="en-US" sz="2400" kern="100" dirty="0">
                <a:effectLst/>
                <a:latin typeface="Arial" panose="020B0604020202020204" pitchFamily="34" charset="0"/>
                <a:ea typeface="Calibri" panose="020F0502020204030204" pitchFamily="34" charset="0"/>
                <a:cs typeface="Arial" panose="020B0604020202020204" pitchFamily="34" charset="0"/>
              </a:rPr>
              <a:t>Call Maryland Work Incentives Network (MD WIN) at 240-638-0071</a:t>
            </a:r>
          </a:p>
        </p:txBody>
      </p:sp>
      <p:sp>
        <p:nvSpPr>
          <p:cNvPr id="4" name="Slide Number Placeholder 3">
            <a:extLst>
              <a:ext uri="{FF2B5EF4-FFF2-40B4-BE49-F238E27FC236}">
                <a16:creationId xmlns:a16="http://schemas.microsoft.com/office/drawing/2014/main" id="{FAB2127F-C961-AD2E-C9F6-9CDB82CDC276}"/>
              </a:ext>
            </a:extLst>
          </p:cNvPr>
          <p:cNvSpPr>
            <a:spLocks noGrp="1"/>
          </p:cNvSpPr>
          <p:nvPr>
            <p:ph type="sldNum" sz="quarter" idx="12"/>
          </p:nvPr>
        </p:nvSpPr>
        <p:spPr/>
        <p:txBody>
          <a:bodyPr/>
          <a:lstStyle/>
          <a:p>
            <a:fld id="{D57F1E4F-1CFF-5643-939E-217C01CDF565}" type="slidenum">
              <a:rPr lang="en-US" smtClean="0"/>
              <a:pPr/>
              <a:t>35</a:t>
            </a:fld>
            <a:endParaRPr lang="en-US" dirty="0"/>
          </a:p>
        </p:txBody>
      </p:sp>
    </p:spTree>
    <p:extLst>
      <p:ext uri="{BB962C8B-B14F-4D97-AF65-F5344CB8AC3E}">
        <p14:creationId xmlns:p14="http://schemas.microsoft.com/office/powerpoint/2010/main" val="503591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89323-40AE-6146-DD82-0E4E802AC6DE}"/>
              </a:ext>
            </a:extLst>
          </p:cNvPr>
          <p:cNvSpPr>
            <a:spLocks noGrp="1"/>
          </p:cNvSpPr>
          <p:nvPr>
            <p:ph type="title"/>
          </p:nvPr>
        </p:nvSpPr>
        <p:spPr/>
        <p:txBody>
          <a:bodyPr>
            <a:normAutofit fontScale="90000"/>
          </a:bodyPr>
          <a:lstStyle/>
          <a:p>
            <a:r>
              <a:rPr lang="en-US" b="1" kern="100" dirty="0">
                <a:effectLst/>
                <a:latin typeface="Arial" panose="020B0604020202020204" pitchFamily="34" charset="0"/>
                <a:ea typeface="Calibri" panose="020F0502020204030204" pitchFamily="34" charset="0"/>
                <a:cs typeface="Times New Roman" panose="02020603050405020304" pitchFamily="18" charset="0"/>
              </a:rPr>
              <a:t>Acknowledgments</a:t>
            </a: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9BC27132-8A71-EF35-CD5A-741BFEBDC3A8}"/>
              </a:ext>
            </a:extLst>
          </p:cNvPr>
          <p:cNvSpPr>
            <a:spLocks noGrp="1"/>
          </p:cNvSpPr>
          <p:nvPr>
            <p:ph idx="1"/>
          </p:nvPr>
        </p:nvSpPr>
        <p:spPr>
          <a:xfrm>
            <a:off x="2589212" y="1905000"/>
            <a:ext cx="8915400" cy="4006222"/>
          </a:xfrm>
        </p:spPr>
        <p:txBody>
          <a:bodyPr>
            <a:noAutofit/>
          </a:bodyPr>
          <a:lstStyle/>
          <a:p>
            <a:pPr marL="0" indent="0">
              <a:spcBef>
                <a:spcPts val="0"/>
              </a:spcBef>
              <a:buNone/>
            </a:pPr>
            <a:r>
              <a:rPr lang="en-US" sz="2400" kern="100" dirty="0">
                <a:effectLst/>
                <a:latin typeface="Arial" panose="020B0604020202020204" pitchFamily="34" charset="0"/>
                <a:ea typeface="Calibri" panose="020F0502020204030204" pitchFamily="34" charset="0"/>
                <a:cs typeface="Arial" panose="020B0604020202020204" pitchFamily="34" charset="0"/>
              </a:rPr>
              <a:t>Special thanks to the following people who provided exceptional guidance in preparing this presentation: </a:t>
            </a:r>
          </a:p>
          <a:p>
            <a:pPr>
              <a:spcBef>
                <a:spcPts val="0"/>
              </a:spcBef>
            </a:pPr>
            <a:r>
              <a:rPr lang="en-US" sz="2400" kern="100" dirty="0">
                <a:effectLst/>
                <a:latin typeface="Arial" panose="020B0604020202020204" pitchFamily="34" charset="0"/>
                <a:ea typeface="Calibri" panose="020F0502020204030204" pitchFamily="34" charset="0"/>
                <a:cs typeface="Arial" panose="020B0604020202020204" pitchFamily="34" charset="0"/>
              </a:rPr>
              <a:t>Rosemary DiPietro, Montgomery County Health Department</a:t>
            </a:r>
          </a:p>
          <a:p>
            <a:pPr>
              <a:spcBef>
                <a:spcPts val="0"/>
              </a:spcBef>
            </a:pPr>
            <a:r>
              <a:rPr lang="en-US" sz="2400" kern="100" dirty="0">
                <a:effectLst/>
                <a:latin typeface="Arial" panose="020B0604020202020204" pitchFamily="34" charset="0"/>
                <a:ea typeface="Calibri" panose="020F0502020204030204" pitchFamily="34" charset="0"/>
                <a:cs typeface="Arial" panose="020B0604020202020204" pitchFamily="34" charset="0"/>
              </a:rPr>
              <a:t>Larissa Nash, Montgomery County Health Department</a:t>
            </a:r>
          </a:p>
          <a:p>
            <a:pPr>
              <a:spcBef>
                <a:spcPts val="0"/>
              </a:spcBef>
            </a:pPr>
            <a:r>
              <a:rPr lang="en-US" sz="2400" kern="100" dirty="0" err="1">
                <a:effectLst/>
                <a:latin typeface="Arial" panose="020B0604020202020204" pitchFamily="34" charset="0"/>
                <a:ea typeface="Calibri" panose="020F0502020204030204" pitchFamily="34" charset="0"/>
                <a:cs typeface="Arial" panose="020B0604020202020204" pitchFamily="34" charset="0"/>
              </a:rPr>
              <a:t>Meagahn</a:t>
            </a:r>
            <a:r>
              <a:rPr lang="en-US" sz="2400" kern="100" dirty="0">
                <a:effectLst/>
                <a:latin typeface="Arial" panose="020B0604020202020204" pitchFamily="34" charset="0"/>
                <a:ea typeface="Calibri" panose="020F0502020204030204" pitchFamily="34" charset="0"/>
                <a:cs typeface="Arial" panose="020B0604020202020204" pitchFamily="34" charset="0"/>
              </a:rPr>
              <a:t> Greene, Montgomery County Health Department</a:t>
            </a:r>
          </a:p>
          <a:p>
            <a:pPr>
              <a:spcBef>
                <a:spcPts val="0"/>
              </a:spcBef>
            </a:pPr>
            <a:r>
              <a:rPr lang="en-US" sz="2400" kern="100" dirty="0" err="1">
                <a:effectLst/>
                <a:latin typeface="Arial" panose="020B0604020202020204" pitchFamily="34" charset="0"/>
                <a:ea typeface="Calibri" panose="020F0502020204030204" pitchFamily="34" charset="0"/>
                <a:cs typeface="Arial" panose="020B0604020202020204" pitchFamily="34" charset="0"/>
              </a:rPr>
              <a:t>Raychon</a:t>
            </a:r>
            <a:r>
              <a:rPr lang="en-US" sz="2400" kern="100" dirty="0">
                <a:effectLst/>
                <a:latin typeface="Arial" panose="020B0604020202020204" pitchFamily="34" charset="0"/>
                <a:ea typeface="Calibri" panose="020F0502020204030204" pitchFamily="34" charset="0"/>
                <a:cs typeface="Arial" panose="020B0604020202020204" pitchFamily="34" charset="0"/>
              </a:rPr>
              <a:t> Stroman and the Waiver Team, Resource Connections</a:t>
            </a:r>
          </a:p>
          <a:p>
            <a:pPr>
              <a:spcBef>
                <a:spcPts val="0"/>
              </a:spcBef>
            </a:pPr>
            <a:r>
              <a:rPr lang="en-US" sz="2400" kern="100" dirty="0" err="1">
                <a:effectLst/>
                <a:latin typeface="Arial" panose="020B0604020202020204" pitchFamily="34" charset="0"/>
                <a:ea typeface="Calibri" panose="020F0502020204030204" pitchFamily="34" charset="0"/>
                <a:cs typeface="Arial" panose="020B0604020202020204" pitchFamily="34" charset="0"/>
              </a:rPr>
              <a:t>Nilanjana</a:t>
            </a:r>
            <a:r>
              <a:rPr lang="en-US" sz="2400" kern="100" dirty="0">
                <a:effectLst/>
                <a:latin typeface="Arial" panose="020B0604020202020204" pitchFamily="34" charset="0"/>
                <a:ea typeface="Calibri" panose="020F0502020204030204" pitchFamily="34" charset="0"/>
                <a:cs typeface="Arial" panose="020B0604020202020204" pitchFamily="34" charset="0"/>
              </a:rPr>
              <a:t> </a:t>
            </a:r>
            <a:r>
              <a:rPr lang="en-US" sz="2400" kern="100" dirty="0" err="1">
                <a:effectLst/>
                <a:latin typeface="Arial" panose="020B0604020202020204" pitchFamily="34" charset="0"/>
                <a:ea typeface="Calibri" panose="020F0502020204030204" pitchFamily="34" charset="0"/>
                <a:cs typeface="Arial" panose="020B0604020202020204" pitchFamily="34" charset="0"/>
              </a:rPr>
              <a:t>Moulick</a:t>
            </a:r>
            <a:r>
              <a:rPr lang="en-US" sz="2400" kern="100" dirty="0">
                <a:effectLst/>
                <a:latin typeface="Arial" panose="020B0604020202020204" pitchFamily="34" charset="0"/>
                <a:ea typeface="Calibri" panose="020F0502020204030204" pitchFamily="34" charset="0"/>
                <a:cs typeface="Arial" panose="020B0604020202020204" pitchFamily="34" charset="0"/>
              </a:rPr>
              <a:t>, Optimal Health Care</a:t>
            </a:r>
          </a:p>
          <a:p>
            <a:pPr>
              <a:spcBef>
                <a:spcPts val="0"/>
              </a:spcBef>
            </a:pPr>
            <a:r>
              <a:rPr lang="en-US" sz="2400" kern="100" dirty="0">
                <a:effectLst/>
                <a:latin typeface="Arial" panose="020B0604020202020204" pitchFamily="34" charset="0"/>
                <a:ea typeface="Calibri" panose="020F0502020204030204" pitchFamily="34" charset="0"/>
                <a:cs typeface="Arial" panose="020B0604020202020204" pitchFamily="34" charset="0"/>
              </a:rPr>
              <a:t>Karen Wiese, Optimal Health Care</a:t>
            </a:r>
          </a:p>
          <a:p>
            <a:pPr>
              <a:spcBef>
                <a:spcPts val="0"/>
              </a:spcBef>
            </a:pPr>
            <a:r>
              <a:rPr lang="en-US" sz="2400" kern="100" dirty="0">
                <a:latin typeface="Arial" panose="020B0604020202020204" pitchFamily="34" charset="0"/>
                <a:ea typeface="Calibri" panose="020F0502020204030204" pitchFamily="34" charset="0"/>
                <a:cs typeface="Arial" panose="020B0604020202020204" pitchFamily="34" charset="0"/>
              </a:rPr>
              <a:t>Candice </a:t>
            </a:r>
            <a:r>
              <a:rPr lang="en-US" sz="2400" kern="100" dirty="0" err="1">
                <a:latin typeface="Arial" panose="020B0604020202020204" pitchFamily="34" charset="0"/>
                <a:ea typeface="Calibri" panose="020F0502020204030204" pitchFamily="34" charset="0"/>
                <a:cs typeface="Arial" panose="020B0604020202020204" pitchFamily="34" charset="0"/>
              </a:rPr>
              <a:t>Tritch</a:t>
            </a:r>
            <a:r>
              <a:rPr lang="en-US" sz="2400" kern="100" dirty="0">
                <a:latin typeface="Arial" panose="020B0604020202020204" pitchFamily="34" charset="0"/>
                <a:ea typeface="Calibri" panose="020F0502020204030204" pitchFamily="34" charset="0"/>
                <a:cs typeface="Arial" panose="020B0604020202020204" pitchFamily="34" charset="0"/>
              </a:rPr>
              <a:t>, </a:t>
            </a:r>
            <a:r>
              <a:rPr lang="en-US" sz="2400" kern="100">
                <a:latin typeface="Arial" panose="020B0604020202020204" pitchFamily="34" charset="0"/>
                <a:ea typeface="Calibri" panose="020F0502020204030204" pitchFamily="34" charset="0"/>
                <a:cs typeface="Arial" panose="020B0604020202020204" pitchFamily="34" charset="0"/>
              </a:rPr>
              <a:t>Service Coordination</a:t>
            </a:r>
            <a:endParaRPr lang="en-US" sz="2400" kern="100" dirty="0">
              <a:effectLst/>
              <a:latin typeface="Arial" panose="020B0604020202020204" pitchFamily="34" charset="0"/>
              <a:ea typeface="Calibri" panose="020F0502020204030204" pitchFamily="34" charset="0"/>
              <a:cs typeface="Arial" panose="020B0604020202020204" pitchFamily="34" charset="0"/>
            </a:endParaRPr>
          </a:p>
          <a:p>
            <a:pPr>
              <a:spcBef>
                <a:spcPts val="0"/>
              </a:spcBef>
            </a:pPr>
            <a:r>
              <a:rPr lang="en-US" sz="2400" kern="100" dirty="0">
                <a:effectLst/>
                <a:latin typeface="Arial" panose="020B0604020202020204" pitchFamily="34" charset="0"/>
                <a:ea typeface="Calibri" panose="020F0502020204030204" pitchFamily="34" charset="0"/>
                <a:cs typeface="Arial" panose="020B0604020202020204" pitchFamily="34" charset="0"/>
              </a:rPr>
              <a:t>And several people who chose to remain anonymous</a:t>
            </a:r>
          </a:p>
          <a:p>
            <a:pPr>
              <a:spcBef>
                <a:spcPts val="0"/>
              </a:spcBef>
            </a:pPr>
            <a:endParaRPr lang="en-US" sz="2400" kern="1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FAB2127F-C961-AD2E-C9F6-9CDB82CDC276}"/>
              </a:ext>
            </a:extLst>
          </p:cNvPr>
          <p:cNvSpPr>
            <a:spLocks noGrp="1"/>
          </p:cNvSpPr>
          <p:nvPr>
            <p:ph type="sldNum" sz="quarter" idx="12"/>
          </p:nvPr>
        </p:nvSpPr>
        <p:spPr/>
        <p:txBody>
          <a:bodyPr/>
          <a:lstStyle/>
          <a:p>
            <a:fld id="{D57F1E4F-1CFF-5643-939E-217C01CDF565}" type="slidenum">
              <a:rPr lang="en-US" smtClean="0"/>
              <a:pPr/>
              <a:t>36</a:t>
            </a:fld>
            <a:endParaRPr lang="en-US" dirty="0"/>
          </a:p>
        </p:txBody>
      </p:sp>
    </p:spTree>
    <p:extLst>
      <p:ext uri="{BB962C8B-B14F-4D97-AF65-F5344CB8AC3E}">
        <p14:creationId xmlns:p14="http://schemas.microsoft.com/office/powerpoint/2010/main" val="32698694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89323-40AE-6146-DD82-0E4E802AC6DE}"/>
              </a:ext>
            </a:extLst>
          </p:cNvPr>
          <p:cNvSpPr>
            <a:spLocks noGrp="1"/>
          </p:cNvSpPr>
          <p:nvPr>
            <p:ph type="title"/>
          </p:nvPr>
        </p:nvSpPr>
        <p:spPr/>
        <p:txBody>
          <a:bodyPr>
            <a:normAutofit fontScale="90000"/>
          </a:bodyPr>
          <a:lstStyle/>
          <a:p>
            <a:r>
              <a:rPr lang="en-US" b="1" kern="100" dirty="0">
                <a:latin typeface="Arial" panose="020B0604020202020204" pitchFamily="34" charset="0"/>
                <a:ea typeface="Calibri" panose="020F0502020204030204" pitchFamily="34" charset="0"/>
                <a:cs typeface="Arial" panose="020B0604020202020204" pitchFamily="34" charset="0"/>
              </a:rPr>
              <a:t>Questions?</a:t>
            </a: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9BC27132-8A71-EF35-CD5A-741BFEBDC3A8}"/>
              </a:ext>
            </a:extLst>
          </p:cNvPr>
          <p:cNvSpPr>
            <a:spLocks noGrp="1"/>
          </p:cNvSpPr>
          <p:nvPr>
            <p:ph idx="1"/>
          </p:nvPr>
        </p:nvSpPr>
        <p:spPr>
          <a:xfrm>
            <a:off x="2589212" y="1905000"/>
            <a:ext cx="8915400" cy="4006222"/>
          </a:xfrm>
        </p:spPr>
        <p:txBody>
          <a:bodyPr>
            <a:noAutofit/>
          </a:bodyPr>
          <a:lstStyle/>
          <a:p>
            <a:pPr marL="0" indent="0">
              <a:spcBef>
                <a:spcPts val="0"/>
              </a:spcBef>
              <a:buNone/>
            </a:pPr>
            <a:endParaRPr lang="en-US" sz="2400" kern="1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FAB2127F-C961-AD2E-C9F6-9CDB82CDC276}"/>
              </a:ext>
            </a:extLst>
          </p:cNvPr>
          <p:cNvSpPr>
            <a:spLocks noGrp="1"/>
          </p:cNvSpPr>
          <p:nvPr>
            <p:ph type="sldNum" sz="quarter" idx="12"/>
          </p:nvPr>
        </p:nvSpPr>
        <p:spPr/>
        <p:txBody>
          <a:bodyPr/>
          <a:lstStyle/>
          <a:p>
            <a:fld id="{D57F1E4F-1CFF-5643-939E-217C01CDF565}" type="slidenum">
              <a:rPr lang="en-US" smtClean="0"/>
              <a:pPr/>
              <a:t>37</a:t>
            </a:fld>
            <a:endParaRPr lang="en-US" dirty="0"/>
          </a:p>
        </p:txBody>
      </p:sp>
    </p:spTree>
    <p:extLst>
      <p:ext uri="{BB962C8B-B14F-4D97-AF65-F5344CB8AC3E}">
        <p14:creationId xmlns:p14="http://schemas.microsoft.com/office/powerpoint/2010/main" val="30227643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89323-40AE-6146-DD82-0E4E802AC6DE}"/>
              </a:ext>
            </a:extLst>
          </p:cNvPr>
          <p:cNvSpPr>
            <a:spLocks noGrp="1"/>
          </p:cNvSpPr>
          <p:nvPr>
            <p:ph type="title"/>
          </p:nvPr>
        </p:nvSpPr>
        <p:spPr/>
        <p:txBody>
          <a:bodyPr>
            <a:normAutofit fontScale="90000"/>
          </a:bodyPr>
          <a:lstStyle/>
          <a:p>
            <a:r>
              <a:rPr lang="en-US" b="1" kern="100" dirty="0">
                <a:effectLst/>
                <a:latin typeface="Arial" panose="020B0604020202020204" pitchFamily="34" charset="0"/>
                <a:ea typeface="Calibri" panose="020F0502020204030204" pitchFamily="34" charset="0"/>
                <a:cs typeface="Times New Roman" panose="02020603050405020304" pitchFamily="18" charset="0"/>
              </a:rPr>
              <a:t>Medicaid </a:t>
            </a:r>
            <a:r>
              <a:rPr lang="en-US" b="1" kern="100" dirty="0">
                <a:effectLst/>
                <a:latin typeface="Arial" panose="020B0604020202020204" pitchFamily="34" charset="0"/>
                <a:ea typeface="Calibri" panose="020F0502020204030204" pitchFamily="34" charset="0"/>
                <a:cs typeface="Arial" panose="020B0604020202020204" pitchFamily="34" charset="0"/>
              </a:rPr>
              <a:t>Redeterminations (2)</a:t>
            </a:r>
            <a:br>
              <a:rPr lang="en-US" kern="100" dirty="0">
                <a:effectLst/>
                <a:latin typeface="Arial" panose="020B0604020202020204" pitchFamily="34" charset="0"/>
                <a:ea typeface="Calibri" panose="020F0502020204030204" pitchFamily="34" charset="0"/>
                <a:cs typeface="Arial" panose="020B0604020202020204" pitchFamily="34" charset="0"/>
              </a:rPr>
            </a:b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9BC27132-8A71-EF35-CD5A-741BFEBDC3A8}"/>
              </a:ext>
            </a:extLst>
          </p:cNvPr>
          <p:cNvSpPr>
            <a:spLocks noGrp="1"/>
          </p:cNvSpPr>
          <p:nvPr>
            <p:ph idx="1"/>
          </p:nvPr>
        </p:nvSpPr>
        <p:spPr>
          <a:xfrm>
            <a:off x="2589212" y="1905000"/>
            <a:ext cx="8915400" cy="4006222"/>
          </a:xfrm>
        </p:spPr>
        <p:txBody>
          <a:bodyPr>
            <a:noAutofit/>
          </a:bodyPr>
          <a:lstStyle/>
          <a:p>
            <a:pPr>
              <a:spcBef>
                <a:spcPts val="0"/>
              </a:spcBef>
            </a:pPr>
            <a:r>
              <a:rPr lang="en-US" sz="2400" kern="100" dirty="0">
                <a:effectLst/>
                <a:latin typeface="Arial" panose="020B0604020202020204" pitchFamily="34" charset="0"/>
                <a:ea typeface="Calibri" panose="020F0502020204030204" pitchFamily="34" charset="0"/>
                <a:cs typeface="Arial" panose="020B0604020202020204" pitchFamily="34" charset="0"/>
              </a:rPr>
              <a:t>False.  How a person’s redetermination works depends on how they get Medicaid. </a:t>
            </a:r>
          </a:p>
        </p:txBody>
      </p:sp>
      <p:sp>
        <p:nvSpPr>
          <p:cNvPr id="4" name="Slide Number Placeholder 3">
            <a:extLst>
              <a:ext uri="{FF2B5EF4-FFF2-40B4-BE49-F238E27FC236}">
                <a16:creationId xmlns:a16="http://schemas.microsoft.com/office/drawing/2014/main" id="{FAB2127F-C961-AD2E-C9F6-9CDB82CDC276}"/>
              </a:ext>
            </a:extLst>
          </p:cNvPr>
          <p:cNvSpPr>
            <a:spLocks noGrp="1"/>
          </p:cNvSpPr>
          <p:nvPr>
            <p:ph type="sldNum" sz="quarter" idx="12"/>
          </p:nvPr>
        </p:nvSpPr>
        <p:spPr/>
        <p:txBody>
          <a:bodyPr/>
          <a:lstStyle/>
          <a:p>
            <a:fld id="{D57F1E4F-1CFF-5643-939E-217C01CDF565}" type="slidenum">
              <a:rPr lang="en-US" smtClean="0"/>
              <a:pPr/>
              <a:t>4</a:t>
            </a:fld>
            <a:endParaRPr lang="en-US" dirty="0"/>
          </a:p>
        </p:txBody>
      </p:sp>
    </p:spTree>
    <p:extLst>
      <p:ext uri="{BB962C8B-B14F-4D97-AF65-F5344CB8AC3E}">
        <p14:creationId xmlns:p14="http://schemas.microsoft.com/office/powerpoint/2010/main" val="35604162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89323-40AE-6146-DD82-0E4E802AC6DE}"/>
              </a:ext>
            </a:extLst>
          </p:cNvPr>
          <p:cNvSpPr>
            <a:spLocks noGrp="1"/>
          </p:cNvSpPr>
          <p:nvPr>
            <p:ph type="title"/>
          </p:nvPr>
        </p:nvSpPr>
        <p:spPr/>
        <p:txBody>
          <a:bodyPr>
            <a:normAutofit fontScale="90000"/>
          </a:bodyPr>
          <a:lstStyle/>
          <a:p>
            <a:r>
              <a:rPr lang="en-US" b="1" kern="100" dirty="0">
                <a:effectLst/>
                <a:latin typeface="Arial" panose="020B0604020202020204" pitchFamily="34" charset="0"/>
                <a:ea typeface="Calibri" panose="020F0502020204030204" pitchFamily="34" charset="0"/>
                <a:cs typeface="Times New Roman" panose="02020603050405020304" pitchFamily="18" charset="0"/>
              </a:rPr>
              <a:t>Ways to Get Medicaid (1)</a:t>
            </a: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9BC27132-8A71-EF35-CD5A-741BFEBDC3A8}"/>
              </a:ext>
            </a:extLst>
          </p:cNvPr>
          <p:cNvSpPr>
            <a:spLocks noGrp="1"/>
          </p:cNvSpPr>
          <p:nvPr>
            <p:ph idx="1"/>
          </p:nvPr>
        </p:nvSpPr>
        <p:spPr>
          <a:xfrm>
            <a:off x="2589212" y="1905000"/>
            <a:ext cx="8915400" cy="4006222"/>
          </a:xfrm>
        </p:spPr>
        <p:txBody>
          <a:bodyPr>
            <a:noAutofit/>
          </a:bodyPr>
          <a:lstStyle/>
          <a:p>
            <a:pPr marL="0" indent="0">
              <a:spcBef>
                <a:spcPts val="0"/>
              </a:spcBef>
              <a:buNone/>
            </a:pPr>
            <a:r>
              <a:rPr lang="en-US" sz="2400" dirty="0">
                <a:effectLst/>
                <a:latin typeface="Arial" panose="020B0604020202020204" pitchFamily="34" charset="0"/>
                <a:ea typeface="Calibri" panose="020F0502020204030204" pitchFamily="34" charset="0"/>
              </a:rPr>
              <a:t>There are 60 different ways to get Medicaid in Maryland, but only a handful are compatible with Medicaid Waiver programs.  </a:t>
            </a:r>
          </a:p>
          <a:p>
            <a:pPr>
              <a:spcBef>
                <a:spcPts val="0"/>
              </a:spcBef>
            </a:pPr>
            <a:r>
              <a:rPr lang="en-US" sz="2400" dirty="0">
                <a:effectLst/>
                <a:latin typeface="Arial" panose="020B0604020202020204" pitchFamily="34" charset="0"/>
                <a:ea typeface="Calibri" panose="020F0502020204030204" pitchFamily="34" charset="0"/>
              </a:rPr>
              <a:t>True or False?</a:t>
            </a:r>
            <a:endParaRPr lang="en-US" sz="2400" kern="1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FAB2127F-C961-AD2E-C9F6-9CDB82CDC276}"/>
              </a:ext>
            </a:extLst>
          </p:cNvPr>
          <p:cNvSpPr>
            <a:spLocks noGrp="1"/>
          </p:cNvSpPr>
          <p:nvPr>
            <p:ph type="sldNum" sz="quarter" idx="12"/>
          </p:nvPr>
        </p:nvSpPr>
        <p:spPr/>
        <p:txBody>
          <a:bodyPr/>
          <a:lstStyle/>
          <a:p>
            <a:fld id="{D57F1E4F-1CFF-5643-939E-217C01CDF565}" type="slidenum">
              <a:rPr lang="en-US" smtClean="0"/>
              <a:pPr/>
              <a:t>5</a:t>
            </a:fld>
            <a:endParaRPr lang="en-US" dirty="0"/>
          </a:p>
        </p:txBody>
      </p:sp>
    </p:spTree>
    <p:extLst>
      <p:ext uri="{BB962C8B-B14F-4D97-AF65-F5344CB8AC3E}">
        <p14:creationId xmlns:p14="http://schemas.microsoft.com/office/powerpoint/2010/main" val="37036061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89323-40AE-6146-DD82-0E4E802AC6DE}"/>
              </a:ext>
            </a:extLst>
          </p:cNvPr>
          <p:cNvSpPr>
            <a:spLocks noGrp="1"/>
          </p:cNvSpPr>
          <p:nvPr>
            <p:ph type="title"/>
          </p:nvPr>
        </p:nvSpPr>
        <p:spPr/>
        <p:txBody>
          <a:bodyPr>
            <a:normAutofit fontScale="90000"/>
          </a:bodyPr>
          <a:lstStyle/>
          <a:p>
            <a:r>
              <a:rPr lang="en-US" b="1" kern="100" dirty="0">
                <a:effectLst/>
                <a:latin typeface="Arial" panose="020B0604020202020204" pitchFamily="34" charset="0"/>
                <a:ea typeface="Calibri" panose="020F0502020204030204" pitchFamily="34" charset="0"/>
                <a:cs typeface="Times New Roman" panose="02020603050405020304" pitchFamily="18" charset="0"/>
              </a:rPr>
              <a:t>Ways to Get Medicaid (2)</a:t>
            </a: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9BC27132-8A71-EF35-CD5A-741BFEBDC3A8}"/>
              </a:ext>
            </a:extLst>
          </p:cNvPr>
          <p:cNvSpPr>
            <a:spLocks noGrp="1"/>
          </p:cNvSpPr>
          <p:nvPr>
            <p:ph idx="1"/>
          </p:nvPr>
        </p:nvSpPr>
        <p:spPr>
          <a:xfrm>
            <a:off x="2589212" y="1905000"/>
            <a:ext cx="8915400" cy="4006222"/>
          </a:xfrm>
        </p:spPr>
        <p:txBody>
          <a:bodyPr>
            <a:noAutofit/>
          </a:bodyPr>
          <a:lstStyle/>
          <a:p>
            <a:pPr>
              <a:spcBef>
                <a:spcPts val="0"/>
              </a:spcBef>
            </a:pPr>
            <a:r>
              <a:rPr lang="en-US" sz="2400" kern="100" dirty="0">
                <a:effectLst/>
                <a:latin typeface="Arial" panose="020B0604020202020204" pitchFamily="34" charset="0"/>
                <a:ea typeface="Calibri" panose="020F0502020204030204" pitchFamily="34" charset="0"/>
                <a:cs typeface="Arial" panose="020B0604020202020204" pitchFamily="34" charset="0"/>
              </a:rPr>
              <a:t>True.  Each way to get Medicaid is called a coverage group.</a:t>
            </a:r>
            <a:r>
              <a:rPr lang="en-US" sz="2400" kern="100" dirty="0">
                <a:latin typeface="Arial" panose="020B0604020202020204" pitchFamily="34" charset="0"/>
                <a:ea typeface="Calibri" panose="020F0502020204030204" pitchFamily="34" charset="0"/>
                <a:cs typeface="Arial" panose="020B0604020202020204" pitchFamily="34" charset="0"/>
              </a:rPr>
              <a:t>  </a:t>
            </a:r>
            <a:r>
              <a:rPr lang="en-US" sz="2400" kern="100" dirty="0">
                <a:effectLst/>
                <a:latin typeface="Arial" panose="020B0604020202020204" pitchFamily="34" charset="0"/>
                <a:ea typeface="Calibri" panose="020F0502020204030204" pitchFamily="34" charset="0"/>
                <a:cs typeface="Arial" panose="020B0604020202020204" pitchFamily="34" charset="0"/>
              </a:rPr>
              <a:t>A person must be enrolled in one of a handful of coverage groups in order to enroll in a Medicaid Waiver.</a:t>
            </a:r>
          </a:p>
          <a:p>
            <a:pPr marL="0" indent="0">
              <a:spcBef>
                <a:spcPts val="0"/>
              </a:spcBef>
              <a:buNone/>
            </a:pPr>
            <a:endParaRPr lang="en-US" sz="2400" kern="1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FAB2127F-C961-AD2E-C9F6-9CDB82CDC276}"/>
              </a:ext>
            </a:extLst>
          </p:cNvPr>
          <p:cNvSpPr>
            <a:spLocks noGrp="1"/>
          </p:cNvSpPr>
          <p:nvPr>
            <p:ph type="sldNum" sz="quarter" idx="12"/>
          </p:nvPr>
        </p:nvSpPr>
        <p:spPr/>
        <p:txBody>
          <a:bodyPr/>
          <a:lstStyle/>
          <a:p>
            <a:fld id="{D57F1E4F-1CFF-5643-939E-217C01CDF565}" type="slidenum">
              <a:rPr lang="en-US" smtClean="0"/>
              <a:pPr/>
              <a:t>6</a:t>
            </a:fld>
            <a:endParaRPr lang="en-US" dirty="0"/>
          </a:p>
        </p:txBody>
      </p:sp>
    </p:spTree>
    <p:extLst>
      <p:ext uri="{BB962C8B-B14F-4D97-AF65-F5344CB8AC3E}">
        <p14:creationId xmlns:p14="http://schemas.microsoft.com/office/powerpoint/2010/main" val="75887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89323-40AE-6146-DD82-0E4E802AC6DE}"/>
              </a:ext>
            </a:extLst>
          </p:cNvPr>
          <p:cNvSpPr>
            <a:spLocks noGrp="1"/>
          </p:cNvSpPr>
          <p:nvPr>
            <p:ph type="title"/>
          </p:nvPr>
        </p:nvSpPr>
        <p:spPr/>
        <p:txBody>
          <a:bodyPr>
            <a:normAutofit fontScale="90000"/>
          </a:bodyPr>
          <a:lstStyle/>
          <a:p>
            <a:r>
              <a:rPr lang="en-US" b="1" kern="100" dirty="0">
                <a:effectLst/>
                <a:latin typeface="Arial" panose="020B0604020202020204" pitchFamily="34" charset="0"/>
                <a:ea typeface="Calibri" panose="020F0502020204030204" pitchFamily="34" charset="0"/>
                <a:cs typeface="Times New Roman" panose="02020603050405020304" pitchFamily="18" charset="0"/>
              </a:rPr>
              <a:t>Medicaid Coverage Groups (1)</a:t>
            </a: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9BC27132-8A71-EF35-CD5A-741BFEBDC3A8}"/>
              </a:ext>
            </a:extLst>
          </p:cNvPr>
          <p:cNvSpPr>
            <a:spLocks noGrp="1"/>
          </p:cNvSpPr>
          <p:nvPr>
            <p:ph idx="1"/>
          </p:nvPr>
        </p:nvSpPr>
        <p:spPr>
          <a:xfrm>
            <a:off x="2589212" y="1905000"/>
            <a:ext cx="8915400" cy="4006222"/>
          </a:xfrm>
        </p:spPr>
        <p:txBody>
          <a:bodyPr>
            <a:noAutofit/>
          </a:bodyPr>
          <a:lstStyle/>
          <a:p>
            <a:pPr>
              <a:spcBef>
                <a:spcPts val="0"/>
              </a:spcBef>
            </a:pPr>
            <a:r>
              <a:rPr lang="en-US" sz="2400" kern="100" dirty="0">
                <a:effectLst/>
                <a:latin typeface="Arial" panose="020B0604020202020204" pitchFamily="34" charset="0"/>
                <a:ea typeface="Calibri" panose="020F0502020204030204" pitchFamily="34" charset="0"/>
                <a:cs typeface="Arial" panose="020B0604020202020204" pitchFamily="34" charset="0"/>
              </a:rPr>
              <a:t>The </a:t>
            </a:r>
            <a:r>
              <a:rPr lang="en-US" sz="2400" kern="100" dirty="0">
                <a:latin typeface="Arial" panose="020B0604020202020204" pitchFamily="34" charset="0"/>
                <a:ea typeface="Calibri" panose="020F0502020204030204" pitchFamily="34" charset="0"/>
                <a:cs typeface="Arial" panose="020B0604020202020204" pitchFamily="34" charset="0"/>
              </a:rPr>
              <a:t>7</a:t>
            </a:r>
            <a:r>
              <a:rPr lang="en-US" sz="2400" kern="100" dirty="0">
                <a:effectLst/>
                <a:latin typeface="Arial" panose="020B0604020202020204" pitchFamily="34" charset="0"/>
                <a:ea typeface="Calibri" panose="020F0502020204030204" pitchFamily="34" charset="0"/>
                <a:cs typeface="Arial" panose="020B0604020202020204" pitchFamily="34" charset="0"/>
              </a:rPr>
              <a:t> most common coverage groups that are compatible with the Medicaid Waiver administered by DDA (Community Pathways</a:t>
            </a:r>
            <a:r>
              <a:rPr lang="en-US" sz="2400" kern="100" dirty="0">
                <a:latin typeface="Arial" panose="020B0604020202020204" pitchFamily="34" charset="0"/>
                <a:ea typeface="Calibri" panose="020F0502020204030204" pitchFamily="34" charset="0"/>
                <a:cs typeface="Arial" panose="020B0604020202020204" pitchFamily="34" charset="0"/>
              </a:rPr>
              <a:t> – NOTE:  </a:t>
            </a:r>
            <a:r>
              <a:rPr lang="en-US" sz="2400" kern="100" dirty="0">
                <a:effectLst/>
                <a:latin typeface="Arial" panose="020B0604020202020204" pitchFamily="34" charset="0"/>
                <a:ea typeface="Calibri" panose="020F0502020204030204" pitchFamily="34" charset="0"/>
                <a:cs typeface="Arial" panose="020B0604020202020204" pitchFamily="34" charset="0"/>
              </a:rPr>
              <a:t>Community Supports and Family Supports Waivers were rolled into Community Pathways in 10-2025) are:</a:t>
            </a:r>
          </a:p>
          <a:p>
            <a:pPr lvl="1" indent="-342900">
              <a:spcBef>
                <a:spcPts val="0"/>
              </a:spcBef>
              <a:buFont typeface="+mj-lt"/>
              <a:buAutoNum type="arabicPeriod"/>
            </a:pPr>
            <a:r>
              <a:rPr lang="en-US" sz="2400" kern="100" dirty="0">
                <a:effectLst/>
                <a:latin typeface="Arial" panose="020B0604020202020204" pitchFamily="34" charset="0"/>
                <a:ea typeface="Calibri" panose="020F0502020204030204" pitchFamily="34" charset="0"/>
                <a:cs typeface="Arial" panose="020B0604020202020204" pitchFamily="34" charset="0"/>
              </a:rPr>
              <a:t>Supplemental Security Income (SSI) recipients (code S02) – for people who get SSI payments</a:t>
            </a:r>
          </a:p>
          <a:p>
            <a:pPr lvl="1" indent="-342900">
              <a:spcBef>
                <a:spcPts val="0"/>
              </a:spcBef>
              <a:buFont typeface="+mj-lt"/>
              <a:buAutoNum type="arabicPeriod"/>
            </a:pPr>
            <a:r>
              <a:rPr lang="en-US" sz="2400" kern="100" dirty="0">
                <a:effectLst/>
                <a:latin typeface="Arial" panose="020B0604020202020204" pitchFamily="34" charset="0"/>
                <a:ea typeface="Calibri" panose="020F0502020204030204" pitchFamily="34" charset="0"/>
                <a:cs typeface="Arial" panose="020B0604020202020204" pitchFamily="34" charset="0"/>
              </a:rPr>
              <a:t>Disabled Adult Children (DACs) (code S19) – for people whose SSI payments stopped due to getting Social Security Disabled Adult Child benefits on a parent’s record</a:t>
            </a:r>
          </a:p>
          <a:p>
            <a:pPr lvl="1" indent="-342900">
              <a:spcBef>
                <a:spcPts val="0"/>
              </a:spcBef>
              <a:buFont typeface="+mj-lt"/>
              <a:buAutoNum type="arabicPeriod"/>
            </a:pPr>
            <a:r>
              <a:rPr lang="en-US" sz="2400" kern="100" dirty="0">
                <a:effectLst/>
                <a:latin typeface="Arial" panose="020B0604020202020204" pitchFamily="34" charset="0"/>
                <a:ea typeface="Calibri" panose="020F0502020204030204" pitchFamily="34" charset="0"/>
                <a:cs typeface="Arial" panose="020B0604020202020204" pitchFamily="34" charset="0"/>
              </a:rPr>
              <a:t>1619(b) (code S02) – for people whose SSI payments stopped due to work earnings</a:t>
            </a:r>
          </a:p>
        </p:txBody>
      </p:sp>
      <p:sp>
        <p:nvSpPr>
          <p:cNvPr id="4" name="Slide Number Placeholder 3">
            <a:extLst>
              <a:ext uri="{FF2B5EF4-FFF2-40B4-BE49-F238E27FC236}">
                <a16:creationId xmlns:a16="http://schemas.microsoft.com/office/drawing/2014/main" id="{FAB2127F-C961-AD2E-C9F6-9CDB82CDC276}"/>
              </a:ext>
            </a:extLst>
          </p:cNvPr>
          <p:cNvSpPr>
            <a:spLocks noGrp="1"/>
          </p:cNvSpPr>
          <p:nvPr>
            <p:ph type="sldNum" sz="quarter" idx="12"/>
          </p:nvPr>
        </p:nvSpPr>
        <p:spPr/>
        <p:txBody>
          <a:bodyPr/>
          <a:lstStyle/>
          <a:p>
            <a:fld id="{D57F1E4F-1CFF-5643-939E-217C01CDF565}" type="slidenum">
              <a:rPr lang="en-US" smtClean="0"/>
              <a:pPr/>
              <a:t>7</a:t>
            </a:fld>
            <a:endParaRPr lang="en-US" dirty="0"/>
          </a:p>
        </p:txBody>
      </p:sp>
    </p:spTree>
    <p:extLst>
      <p:ext uri="{BB962C8B-B14F-4D97-AF65-F5344CB8AC3E}">
        <p14:creationId xmlns:p14="http://schemas.microsoft.com/office/powerpoint/2010/main" val="31373128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89323-40AE-6146-DD82-0E4E802AC6DE}"/>
              </a:ext>
            </a:extLst>
          </p:cNvPr>
          <p:cNvSpPr>
            <a:spLocks noGrp="1"/>
          </p:cNvSpPr>
          <p:nvPr>
            <p:ph type="title"/>
          </p:nvPr>
        </p:nvSpPr>
        <p:spPr/>
        <p:txBody>
          <a:bodyPr>
            <a:normAutofit fontScale="90000"/>
          </a:bodyPr>
          <a:lstStyle/>
          <a:p>
            <a:r>
              <a:rPr lang="en-US" b="1" kern="100" dirty="0">
                <a:effectLst/>
                <a:latin typeface="Arial" panose="020B0604020202020204" pitchFamily="34" charset="0"/>
                <a:ea typeface="Calibri" panose="020F0502020204030204" pitchFamily="34" charset="0"/>
                <a:cs typeface="Times New Roman" panose="02020603050405020304" pitchFamily="18" charset="0"/>
              </a:rPr>
              <a:t>Medicaid Coverage Groups (2)</a:t>
            </a: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9BC27132-8A71-EF35-CD5A-741BFEBDC3A8}"/>
              </a:ext>
            </a:extLst>
          </p:cNvPr>
          <p:cNvSpPr>
            <a:spLocks noGrp="1"/>
          </p:cNvSpPr>
          <p:nvPr>
            <p:ph idx="1"/>
          </p:nvPr>
        </p:nvSpPr>
        <p:spPr>
          <a:xfrm>
            <a:off x="2589212" y="1905000"/>
            <a:ext cx="8915400" cy="4006222"/>
          </a:xfrm>
        </p:spPr>
        <p:txBody>
          <a:bodyPr>
            <a:noAutofit/>
          </a:bodyPr>
          <a:lstStyle/>
          <a:p>
            <a:pPr>
              <a:spcBef>
                <a:spcPts val="0"/>
              </a:spcBef>
            </a:pPr>
            <a:r>
              <a:rPr lang="en-US" sz="2400" kern="100" dirty="0">
                <a:effectLst/>
                <a:latin typeface="Arial" panose="020B0604020202020204" pitchFamily="34" charset="0"/>
                <a:ea typeface="Calibri" panose="020F0502020204030204" pitchFamily="34" charset="0"/>
                <a:cs typeface="Arial" panose="020B0604020202020204" pitchFamily="34" charset="0"/>
              </a:rPr>
              <a:t>The </a:t>
            </a:r>
            <a:r>
              <a:rPr lang="en-US" sz="2400" kern="100" dirty="0">
                <a:latin typeface="Arial" panose="020B0604020202020204" pitchFamily="34" charset="0"/>
                <a:ea typeface="Calibri" panose="020F0502020204030204" pitchFamily="34" charset="0"/>
                <a:cs typeface="Arial" panose="020B0604020202020204" pitchFamily="34" charset="0"/>
              </a:rPr>
              <a:t>7</a:t>
            </a:r>
            <a:r>
              <a:rPr lang="en-US" sz="2400" kern="100" dirty="0">
                <a:effectLst/>
                <a:latin typeface="Arial" panose="020B0604020202020204" pitchFamily="34" charset="0"/>
                <a:ea typeface="Calibri" panose="020F0502020204030204" pitchFamily="34" charset="0"/>
                <a:cs typeface="Arial" panose="020B0604020202020204" pitchFamily="34" charset="0"/>
              </a:rPr>
              <a:t> most common coverage groups that are compatible with the Medicaid Waiver administered by DDA (Community Pathways) are:</a:t>
            </a:r>
          </a:p>
          <a:p>
            <a:pPr marL="857250" lvl="1" indent="-457200">
              <a:spcBef>
                <a:spcPts val="0"/>
              </a:spcBef>
              <a:buFont typeface="+mj-lt"/>
              <a:buAutoNum type="arabicPeriod" startAt="4"/>
            </a:pPr>
            <a:r>
              <a:rPr lang="en-US" sz="2400" kern="100" dirty="0">
                <a:effectLst/>
                <a:latin typeface="Arial" panose="020B0604020202020204" pitchFamily="34" charset="0"/>
                <a:ea typeface="Calibri" panose="020F0502020204030204" pitchFamily="34" charset="0"/>
                <a:cs typeface="Arial" panose="020B0604020202020204" pitchFamily="34" charset="0"/>
              </a:rPr>
              <a:t>Adult MAGI (code A02 or A03) – for people aged 19 – 64 with low incomes (under $1,836 a month for an unmarried person with no kids in 2026)</a:t>
            </a:r>
          </a:p>
          <a:p>
            <a:pPr lvl="1" indent="-342900">
              <a:spcBef>
                <a:spcPts val="0"/>
              </a:spcBef>
              <a:buFont typeface="+mj-lt"/>
              <a:buAutoNum type="arabicPeriod" startAt="4"/>
            </a:pPr>
            <a:r>
              <a:rPr lang="en-US" sz="2400" kern="100" dirty="0">
                <a:effectLst/>
                <a:latin typeface="Arial" panose="020B0604020202020204" pitchFamily="34" charset="0"/>
                <a:ea typeface="Calibri" panose="020F0502020204030204" pitchFamily="34" charset="0"/>
                <a:cs typeface="Arial" panose="020B0604020202020204" pitchFamily="34" charset="0"/>
              </a:rPr>
              <a:t>Employed Individuals with Disabilities (EID) (code S13-D) – for working people with disabilities</a:t>
            </a:r>
          </a:p>
          <a:p>
            <a:pPr lvl="1" indent="-342900">
              <a:spcBef>
                <a:spcPts val="0"/>
              </a:spcBef>
              <a:buFont typeface="+mj-lt"/>
              <a:buAutoNum type="arabicPeriod" startAt="4"/>
            </a:pPr>
            <a:r>
              <a:rPr lang="en-US" sz="2400" kern="100" dirty="0">
                <a:effectLst/>
                <a:latin typeface="Arial" panose="020B0604020202020204" pitchFamily="34" charset="0"/>
                <a:ea typeface="Calibri" panose="020F0502020204030204" pitchFamily="34" charset="0"/>
                <a:cs typeface="Arial" panose="020B0604020202020204" pitchFamily="34" charset="0"/>
              </a:rPr>
              <a:t>Special Waiver group (code H01) – for people in a Medicaid Waiver program with countable income under $2,982 a month (in 2026) and countable resources (assets) under $2,500 (as of July 1, 2025)</a:t>
            </a:r>
          </a:p>
          <a:p>
            <a:pPr marL="0" indent="0">
              <a:spcBef>
                <a:spcPts val="0"/>
              </a:spcBef>
              <a:buNone/>
            </a:pPr>
            <a:endParaRPr lang="en-US" sz="2400" kern="1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FAB2127F-C961-AD2E-C9F6-9CDB82CDC276}"/>
              </a:ext>
            </a:extLst>
          </p:cNvPr>
          <p:cNvSpPr>
            <a:spLocks noGrp="1"/>
          </p:cNvSpPr>
          <p:nvPr>
            <p:ph type="sldNum" sz="quarter" idx="12"/>
          </p:nvPr>
        </p:nvSpPr>
        <p:spPr/>
        <p:txBody>
          <a:bodyPr/>
          <a:lstStyle/>
          <a:p>
            <a:fld id="{D57F1E4F-1CFF-5643-939E-217C01CDF565}" type="slidenum">
              <a:rPr lang="en-US" smtClean="0"/>
              <a:pPr/>
              <a:t>8</a:t>
            </a:fld>
            <a:endParaRPr lang="en-US" dirty="0"/>
          </a:p>
        </p:txBody>
      </p:sp>
    </p:spTree>
    <p:extLst>
      <p:ext uri="{BB962C8B-B14F-4D97-AF65-F5344CB8AC3E}">
        <p14:creationId xmlns:p14="http://schemas.microsoft.com/office/powerpoint/2010/main" val="12576579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89323-40AE-6146-DD82-0E4E802AC6DE}"/>
              </a:ext>
            </a:extLst>
          </p:cNvPr>
          <p:cNvSpPr>
            <a:spLocks noGrp="1"/>
          </p:cNvSpPr>
          <p:nvPr>
            <p:ph type="title"/>
          </p:nvPr>
        </p:nvSpPr>
        <p:spPr/>
        <p:txBody>
          <a:bodyPr>
            <a:normAutofit fontScale="90000"/>
          </a:bodyPr>
          <a:lstStyle/>
          <a:p>
            <a:r>
              <a:rPr lang="en-US" b="1" kern="100" dirty="0">
                <a:effectLst/>
                <a:latin typeface="Arial" panose="020B0604020202020204" pitchFamily="34" charset="0"/>
                <a:ea typeface="Calibri" panose="020F0502020204030204" pitchFamily="34" charset="0"/>
                <a:cs typeface="Times New Roman" panose="02020603050405020304" pitchFamily="18" charset="0"/>
              </a:rPr>
              <a:t>Medicaid Coverage Groups (3)</a:t>
            </a: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9BC27132-8A71-EF35-CD5A-741BFEBDC3A8}"/>
              </a:ext>
            </a:extLst>
          </p:cNvPr>
          <p:cNvSpPr>
            <a:spLocks noGrp="1"/>
          </p:cNvSpPr>
          <p:nvPr>
            <p:ph idx="1"/>
          </p:nvPr>
        </p:nvSpPr>
        <p:spPr>
          <a:xfrm>
            <a:off x="2589212" y="1905000"/>
            <a:ext cx="8915400" cy="4006222"/>
          </a:xfrm>
        </p:spPr>
        <p:txBody>
          <a:bodyPr>
            <a:noAutofit/>
          </a:bodyPr>
          <a:lstStyle/>
          <a:p>
            <a:pPr>
              <a:spcBef>
                <a:spcPts val="0"/>
              </a:spcBef>
            </a:pPr>
            <a:r>
              <a:rPr lang="en-US" sz="2400" kern="100" dirty="0">
                <a:effectLst/>
                <a:latin typeface="Arial" panose="020B0604020202020204" pitchFamily="34" charset="0"/>
                <a:ea typeface="Calibri" panose="020F0502020204030204" pitchFamily="34" charset="0"/>
                <a:cs typeface="Arial" panose="020B0604020202020204" pitchFamily="34" charset="0"/>
              </a:rPr>
              <a:t>The 7 most common coverage groups that are compatible with the Medicaid Waiver administered by DDA (Community Pathways) are:</a:t>
            </a:r>
          </a:p>
          <a:p>
            <a:pPr marL="857250" lvl="1" indent="-457200">
              <a:spcBef>
                <a:spcPts val="0"/>
              </a:spcBef>
              <a:buFont typeface="+mj-lt"/>
              <a:buAutoNum type="arabicPeriod" startAt="7"/>
            </a:pPr>
            <a:r>
              <a:rPr lang="en-US" sz="2400" kern="100" dirty="0">
                <a:latin typeface="Arial" panose="020B0604020202020204" pitchFamily="34" charset="0"/>
                <a:ea typeface="Calibri" panose="020F0502020204030204" pitchFamily="34" charset="0"/>
                <a:cs typeface="Arial" panose="020B0604020202020204" pitchFamily="34" charset="0"/>
              </a:rPr>
              <a:t>Originally enrolled in Waiver while receiving SSI, but later lost SSI eligibility for non-medical reasons </a:t>
            </a:r>
            <a:r>
              <a:rPr lang="en-US" sz="2400" kern="100" dirty="0">
                <a:effectLst/>
                <a:latin typeface="Arial" panose="020B0604020202020204" pitchFamily="34" charset="0"/>
                <a:ea typeface="Calibri" panose="020F0502020204030204" pitchFamily="34" charset="0"/>
                <a:cs typeface="Arial" panose="020B0604020202020204" pitchFamily="34" charset="0"/>
              </a:rPr>
              <a:t>(code H98) – a person with this code must reapply for the Waiver within 90 days</a:t>
            </a:r>
          </a:p>
        </p:txBody>
      </p:sp>
      <p:sp>
        <p:nvSpPr>
          <p:cNvPr id="4" name="Slide Number Placeholder 3">
            <a:extLst>
              <a:ext uri="{FF2B5EF4-FFF2-40B4-BE49-F238E27FC236}">
                <a16:creationId xmlns:a16="http://schemas.microsoft.com/office/drawing/2014/main" id="{FAB2127F-C961-AD2E-C9F6-9CDB82CDC276}"/>
              </a:ext>
            </a:extLst>
          </p:cNvPr>
          <p:cNvSpPr>
            <a:spLocks noGrp="1"/>
          </p:cNvSpPr>
          <p:nvPr>
            <p:ph type="sldNum" sz="quarter" idx="12"/>
          </p:nvPr>
        </p:nvSpPr>
        <p:spPr/>
        <p:txBody>
          <a:bodyPr/>
          <a:lstStyle/>
          <a:p>
            <a:fld id="{D57F1E4F-1CFF-5643-939E-217C01CDF565}" type="slidenum">
              <a:rPr lang="en-US" smtClean="0"/>
              <a:pPr/>
              <a:t>9</a:t>
            </a:fld>
            <a:endParaRPr lang="en-US" dirty="0"/>
          </a:p>
        </p:txBody>
      </p:sp>
    </p:spTree>
    <p:extLst>
      <p:ext uri="{BB962C8B-B14F-4D97-AF65-F5344CB8AC3E}">
        <p14:creationId xmlns:p14="http://schemas.microsoft.com/office/powerpoint/2010/main" val="3474892594"/>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1313</TotalTime>
  <Words>3020</Words>
  <Application>Microsoft Macintosh PowerPoint</Application>
  <PresentationFormat>Widescreen</PresentationFormat>
  <Paragraphs>235</Paragraphs>
  <Slides>37</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37</vt:i4>
      </vt:variant>
    </vt:vector>
  </HeadingPairs>
  <TitlesOfParts>
    <vt:vector size="44" baseType="lpstr">
      <vt:lpstr>Aptos</vt:lpstr>
      <vt:lpstr>Arial</vt:lpstr>
      <vt:lpstr>Calibri</vt:lpstr>
      <vt:lpstr>Century Gothic</vt:lpstr>
      <vt:lpstr>Symbol</vt:lpstr>
      <vt:lpstr>Wingdings 3</vt:lpstr>
      <vt:lpstr>Wisp</vt:lpstr>
      <vt:lpstr>Surviving Medicaid Waiver Redeterminations  </vt:lpstr>
      <vt:lpstr>What Is a Medicaid Waiver Redetermination and Why Does It Matter? </vt:lpstr>
      <vt:lpstr>Medicaid Redeterminations (1)  </vt:lpstr>
      <vt:lpstr>Medicaid Redeterminations (2)  </vt:lpstr>
      <vt:lpstr>Ways to Get Medicaid (1)  </vt:lpstr>
      <vt:lpstr>Ways to Get Medicaid (2)  </vt:lpstr>
      <vt:lpstr>Medicaid Coverage Groups (1)  </vt:lpstr>
      <vt:lpstr>Medicaid Coverage Groups (2)  </vt:lpstr>
      <vt:lpstr>Medicaid Coverage Groups (3)  </vt:lpstr>
      <vt:lpstr>Who Does Medicaid Redeterminations?   </vt:lpstr>
      <vt:lpstr>How to Find Out Which Coverage Group a Person Has (1)    </vt:lpstr>
      <vt:lpstr>How to Find Out Which Coverage Group a Person Has (2)    </vt:lpstr>
      <vt:lpstr>How to Find Out Which Coverage Group a Person Has (3)    </vt:lpstr>
      <vt:lpstr>Details About the Special Waiver Medicaid Group (1)     </vt:lpstr>
      <vt:lpstr>Details About the Special Waiver Medicaid Group (2)     </vt:lpstr>
      <vt:lpstr>Details About the Special Waiver Medicaid Group (3)     </vt:lpstr>
      <vt:lpstr>Details About the Special Waiver Medicaid Group (4)     </vt:lpstr>
      <vt:lpstr>How Is a Redetermination Supposed to Work for the Special Waiver Group? (1)      </vt:lpstr>
      <vt:lpstr>How Is a Redetermination Supposed to Work for the Special Waiver Group? (2)      </vt:lpstr>
      <vt:lpstr>How Is a Redetermination Supposed to Work for the Special Waiver Group? (3)      </vt:lpstr>
      <vt:lpstr>Problems with Redeterminations and How to Deal with Them (1)      </vt:lpstr>
      <vt:lpstr>Problem 2 (1)      </vt:lpstr>
      <vt:lpstr>Problem 3 (1)      </vt:lpstr>
      <vt:lpstr>Problem 3 (4)      </vt:lpstr>
      <vt:lpstr>Problem 4 (1)      </vt:lpstr>
      <vt:lpstr>Problem 5      </vt:lpstr>
      <vt:lpstr>Problem 6      </vt:lpstr>
      <vt:lpstr>Problem 7 (1)      </vt:lpstr>
      <vt:lpstr>Problem 7 (2)      </vt:lpstr>
      <vt:lpstr>Problem 7 (3)      </vt:lpstr>
      <vt:lpstr>Problem 8      </vt:lpstr>
      <vt:lpstr>Problem 9 (1)      </vt:lpstr>
      <vt:lpstr>Problem 9 (2)      </vt:lpstr>
      <vt:lpstr>How to Prepare for Redeterminations to Help Avoid Problems       </vt:lpstr>
      <vt:lpstr>How to Get Free Benefits Planning     </vt:lpstr>
      <vt:lpstr>Acknowledgments       </vt:lpstr>
      <vt:lpstr>Questions?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Surviving Medicaid Waiver Redeterminations</dc:title>
  <dc:creator>Michael Dalto</dc:creator>
  <cp:lastModifiedBy>Michael Dalto</cp:lastModifiedBy>
  <cp:revision>17</cp:revision>
  <dcterms:created xsi:type="dcterms:W3CDTF">2025-07-27T22:24:50Z</dcterms:created>
  <dcterms:modified xsi:type="dcterms:W3CDTF">2026-05-16T18:37:50Z</dcterms:modified>
</cp:coreProperties>
</file>